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319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</p:sldIdLst>
  <p:sldSz cx="9144000" cy="6858000" type="screen4x3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9" d="100"/>
          <a:sy n="59" d="100"/>
        </p:scale>
        <p:origin x="1402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0A1B55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-15" dirty="0"/>
              <a:t>Robo1x-1.5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8/29/2017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0A1B55"/>
                </a:solidFill>
                <a:latin typeface="Arial"/>
                <a:cs typeface="Arial"/>
              </a:defRPr>
            </a:lvl1pPr>
          </a:lstStyle>
          <a:p>
            <a:pPr marL="102235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50" b="0" i="0">
                <a:solidFill>
                  <a:schemeClr val="tx1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0A1B55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-15" dirty="0"/>
              <a:t>Robo1x-1.5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8/29/2017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0A1B55"/>
                </a:solidFill>
                <a:latin typeface="Arial"/>
                <a:cs typeface="Arial"/>
              </a:defRPr>
            </a:lvl1pPr>
          </a:lstStyle>
          <a:p>
            <a:pPr marL="102235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50" b="0" i="0">
                <a:solidFill>
                  <a:schemeClr val="tx1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0A1B55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-15" dirty="0"/>
              <a:t>Robo1x-1.5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8/29/2017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0A1B55"/>
                </a:solidFill>
                <a:latin typeface="Arial"/>
                <a:cs typeface="Arial"/>
              </a:defRPr>
            </a:lvl1pPr>
          </a:lstStyle>
          <a:p>
            <a:pPr marL="102235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50" b="0" i="0">
                <a:solidFill>
                  <a:schemeClr val="tx1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0A1B55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-15" dirty="0"/>
              <a:t>Robo1x-1.5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8/29/2017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0A1B55"/>
                </a:solidFill>
                <a:latin typeface="Arial"/>
                <a:cs typeface="Arial"/>
              </a:defRPr>
            </a:lvl1pPr>
          </a:lstStyle>
          <a:p>
            <a:pPr marL="102235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0A1B55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-15" dirty="0"/>
              <a:t>Robo1x-1.5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8/29/2017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0A1B55"/>
                </a:solidFill>
                <a:latin typeface="Arial"/>
                <a:cs typeface="Arial"/>
              </a:defRPr>
            </a:lvl1pPr>
          </a:lstStyle>
          <a:p>
            <a:pPr marL="102235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96762" y="6301632"/>
            <a:ext cx="1257899" cy="4613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1335" y="-31061"/>
            <a:ext cx="8441329" cy="17138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50" b="0" i="0">
                <a:solidFill>
                  <a:schemeClr val="tx1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28929" y="1029495"/>
            <a:ext cx="3921125" cy="19945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709457" y="6452617"/>
            <a:ext cx="759459" cy="2178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1" i="0">
                <a:solidFill>
                  <a:srgbClr val="0A1B55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-15" dirty="0"/>
              <a:t>Robo1x-1.5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8/29/2017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624225" y="6452617"/>
            <a:ext cx="205104" cy="2178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1" i="0">
                <a:solidFill>
                  <a:srgbClr val="0A1B55"/>
                </a:solidFill>
                <a:latin typeface="Arial"/>
                <a:cs typeface="Arial"/>
              </a:defRPr>
            </a:lvl1pPr>
          </a:lstStyle>
          <a:p>
            <a:pPr marL="102235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22864" y="2486896"/>
            <a:ext cx="4827270" cy="20808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70" algn="ctr">
              <a:lnSpc>
                <a:spcPct val="100699"/>
              </a:lnSpc>
            </a:pPr>
            <a:r>
              <a:rPr sz="3600" spc="-140" dirty="0">
                <a:latin typeface="Arial Unicode MS"/>
                <a:cs typeface="Arial Unicode MS"/>
              </a:rPr>
              <a:t>Prof. </a:t>
            </a:r>
            <a:r>
              <a:rPr sz="3600" spc="-130" dirty="0">
                <a:latin typeface="Arial Unicode MS"/>
                <a:cs typeface="Arial Unicode MS"/>
              </a:rPr>
              <a:t>Mark </a:t>
            </a:r>
            <a:r>
              <a:rPr sz="3600" spc="-155" dirty="0">
                <a:latin typeface="Arial Unicode MS"/>
                <a:cs typeface="Arial Unicode MS"/>
              </a:rPr>
              <a:t>Yim  </a:t>
            </a:r>
            <a:r>
              <a:rPr sz="3600" spc="-105" dirty="0">
                <a:latin typeface="Arial Unicode MS"/>
                <a:cs typeface="Arial Unicode MS"/>
              </a:rPr>
              <a:t>University </a:t>
            </a:r>
            <a:r>
              <a:rPr sz="3600" spc="-60" dirty="0">
                <a:latin typeface="Arial Unicode MS"/>
                <a:cs typeface="Arial Unicode MS"/>
              </a:rPr>
              <a:t>of</a:t>
            </a:r>
            <a:r>
              <a:rPr sz="3600" spc="55" dirty="0">
                <a:latin typeface="Arial Unicode MS"/>
                <a:cs typeface="Arial Unicode MS"/>
              </a:rPr>
              <a:t> </a:t>
            </a:r>
            <a:r>
              <a:rPr sz="3600" spc="-275" dirty="0">
                <a:latin typeface="Arial Unicode MS"/>
                <a:cs typeface="Arial Unicode MS"/>
              </a:rPr>
              <a:t>Pennsylvania</a:t>
            </a:r>
            <a:endParaRPr sz="3600" dirty="0">
              <a:latin typeface="Arial Unicode MS"/>
              <a:cs typeface="Arial Unicode MS"/>
            </a:endParaRPr>
          </a:p>
          <a:p>
            <a:pPr marL="1905" algn="ctr"/>
            <a:endParaRPr lang="en-US" altLang="zh-CN" sz="3850" dirty="0">
              <a:latin typeface="Times New Roman"/>
              <a:cs typeface="Times New Roman"/>
            </a:endParaRPr>
          </a:p>
          <a:p>
            <a:pPr marL="1905" algn="ctr"/>
            <a:r>
              <a:rPr lang="zh-CN" altLang="en-US" sz="2400" spc="-135" dirty="0" smtClean="0">
                <a:latin typeface="Arial Unicode MS"/>
                <a:cs typeface="Arial Unicode MS"/>
              </a:rPr>
              <a:t>第五周</a:t>
            </a:r>
            <a:r>
              <a:rPr sz="2400" spc="-140" dirty="0" smtClean="0">
                <a:latin typeface="Arial Unicode MS"/>
                <a:cs typeface="Arial Unicode MS"/>
              </a:rPr>
              <a:t>:</a:t>
            </a:r>
            <a:r>
              <a:rPr lang="zh-CN" altLang="en-US" sz="2400" spc="-135" dirty="0" smtClean="0">
                <a:latin typeface="Arial Unicode MS"/>
                <a:cs typeface="Arial Unicode MS"/>
              </a:rPr>
              <a:t>自由度</a:t>
            </a:r>
            <a:endParaRPr sz="2400" dirty="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1335" y="-31061"/>
            <a:ext cx="8441329" cy="1238020"/>
          </a:xfrm>
          <a:prstGeom prst="rect">
            <a:avLst/>
          </a:prstGeom>
        </p:spPr>
        <p:txBody>
          <a:bodyPr vert="horz" wrap="square" lIns="0" tIns="723127" rIns="0" bIns="0" rtlCol="0">
            <a:spAutoFit/>
          </a:bodyPr>
          <a:lstStyle/>
          <a:p>
            <a:pPr marL="344805">
              <a:lnSpc>
                <a:spcPct val="100000"/>
              </a:lnSpc>
            </a:pPr>
            <a:r>
              <a:rPr lang="zh-CN" altLang="en-US" sz="3300" b="1" spc="-110" dirty="0">
                <a:solidFill>
                  <a:srgbClr val="0A1B55"/>
                </a:solidFill>
                <a:latin typeface="Arial"/>
                <a:cs typeface="Arial"/>
              </a:rPr>
              <a:t>机器人</a:t>
            </a:r>
            <a:r>
              <a:rPr sz="3300" b="1" spc="-110" dirty="0" smtClean="0">
                <a:solidFill>
                  <a:srgbClr val="0A1B55"/>
                </a:solidFill>
                <a:latin typeface="Arial"/>
                <a:cs typeface="Arial"/>
              </a:rPr>
              <a:t>:</a:t>
            </a:r>
            <a:r>
              <a:rPr sz="3300" b="1" spc="-55" dirty="0" smtClean="0">
                <a:solidFill>
                  <a:srgbClr val="0A1B55"/>
                </a:solidFill>
                <a:latin typeface="Arial"/>
                <a:cs typeface="Arial"/>
              </a:rPr>
              <a:t> </a:t>
            </a:r>
            <a:r>
              <a:rPr lang="zh-CN" altLang="en-US" sz="3300" b="1" spc="-50" dirty="0" smtClean="0">
                <a:solidFill>
                  <a:srgbClr val="0A1B55"/>
                </a:solidFill>
                <a:latin typeface="Arial"/>
                <a:cs typeface="Arial"/>
              </a:rPr>
              <a:t>基本原理</a:t>
            </a:r>
            <a:endParaRPr sz="33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3308" y="1274725"/>
            <a:ext cx="6224337" cy="101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4108" y="1300125"/>
            <a:ext cx="6123305" cy="0"/>
          </a:xfrm>
          <a:custGeom>
            <a:avLst/>
            <a:gdLst/>
            <a:ahLst/>
            <a:cxnLst/>
            <a:rect l="l" t="t" r="r" b="b"/>
            <a:pathLst>
              <a:path w="6123305">
                <a:moveTo>
                  <a:pt x="0" y="0"/>
                </a:moveTo>
                <a:lnTo>
                  <a:pt x="6122736" y="0"/>
                </a:lnTo>
              </a:path>
            </a:pathLst>
          </a:custGeom>
          <a:ln w="25399">
            <a:solidFill>
              <a:srgbClr val="8D00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786423" y="645255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15" dirty="0">
                <a:solidFill>
                  <a:srgbClr val="0A1B55"/>
                </a:solidFill>
                <a:latin typeface="Arial"/>
                <a:cs typeface="Arial"/>
              </a:rPr>
              <a:t>Robo1x-1.5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10" dirty="0"/>
              <a:t>1</a:t>
            </a:fld>
            <a:endParaRPr spc="-1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335" y="-31061"/>
            <a:ext cx="8441329" cy="1007768"/>
          </a:xfrm>
          <a:prstGeom prst="rect">
            <a:avLst/>
          </a:prstGeom>
        </p:spPr>
        <p:txBody>
          <a:bodyPr vert="horz" wrap="square" lIns="0" tIns="228402" rIns="0" bIns="0" rtlCol="0">
            <a:spAutoFit/>
          </a:bodyPr>
          <a:lstStyle/>
          <a:p>
            <a:pPr marL="2557780">
              <a:lnSpc>
                <a:spcPct val="100000"/>
              </a:lnSpc>
            </a:pPr>
            <a:r>
              <a:rPr lang="en-US" altLang="zh-CN" spc="-190" dirty="0" smtClean="0"/>
              <a:t>      4</a:t>
            </a:r>
            <a:r>
              <a:rPr lang="zh-CN" altLang="en-US" spc="-190" dirty="0"/>
              <a:t>连杆</a:t>
            </a:r>
            <a:endParaRPr spc="-300" dirty="0"/>
          </a:p>
        </p:txBody>
      </p:sp>
      <p:sp>
        <p:nvSpPr>
          <p:cNvPr id="3" name="object 3"/>
          <p:cNvSpPr/>
          <p:nvPr/>
        </p:nvSpPr>
        <p:spPr>
          <a:xfrm>
            <a:off x="2448145" y="5051516"/>
            <a:ext cx="4996180" cy="0"/>
          </a:xfrm>
          <a:custGeom>
            <a:avLst/>
            <a:gdLst/>
            <a:ahLst/>
            <a:cxnLst/>
            <a:rect l="l" t="t" r="r" b="b"/>
            <a:pathLst>
              <a:path w="4996180">
                <a:moveTo>
                  <a:pt x="0" y="0"/>
                </a:moveTo>
                <a:lnTo>
                  <a:pt x="499589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23183" y="4643207"/>
            <a:ext cx="410845" cy="410209"/>
          </a:xfrm>
          <a:custGeom>
            <a:avLst/>
            <a:gdLst/>
            <a:ahLst/>
            <a:cxnLst/>
            <a:rect l="l" t="t" r="r" b="b"/>
            <a:pathLst>
              <a:path w="410844" h="410210">
                <a:moveTo>
                  <a:pt x="22496" y="297945"/>
                </a:moveTo>
                <a:lnTo>
                  <a:pt x="5909" y="253580"/>
                </a:lnTo>
                <a:lnTo>
                  <a:pt x="0" y="208092"/>
                </a:lnTo>
                <a:lnTo>
                  <a:pt x="4231" y="163140"/>
                </a:lnTo>
                <a:lnTo>
                  <a:pt x="18067" y="120380"/>
                </a:lnTo>
                <a:lnTo>
                  <a:pt x="40971" y="81469"/>
                </a:lnTo>
                <a:lnTo>
                  <a:pt x="72408" y="48066"/>
                </a:lnTo>
                <a:lnTo>
                  <a:pt x="111840" y="21827"/>
                </a:lnTo>
                <a:lnTo>
                  <a:pt x="149466" y="7067"/>
                </a:lnTo>
                <a:lnTo>
                  <a:pt x="188876" y="0"/>
                </a:lnTo>
                <a:lnTo>
                  <a:pt x="228909" y="717"/>
                </a:lnTo>
                <a:lnTo>
                  <a:pt x="268402" y="9314"/>
                </a:lnTo>
                <a:lnTo>
                  <a:pt x="305445" y="25483"/>
                </a:lnTo>
                <a:lnTo>
                  <a:pt x="338310" y="48352"/>
                </a:lnTo>
                <a:lnTo>
                  <a:pt x="366109" y="77167"/>
                </a:lnTo>
                <a:lnTo>
                  <a:pt x="387957" y="111172"/>
                </a:lnTo>
                <a:lnTo>
                  <a:pt x="404543" y="155536"/>
                </a:lnTo>
                <a:lnTo>
                  <a:pt x="410453" y="201024"/>
                </a:lnTo>
                <a:lnTo>
                  <a:pt x="406221" y="245976"/>
                </a:lnTo>
                <a:lnTo>
                  <a:pt x="392385" y="288736"/>
                </a:lnTo>
                <a:lnTo>
                  <a:pt x="369481" y="327647"/>
                </a:lnTo>
                <a:lnTo>
                  <a:pt x="338045" y="361050"/>
                </a:lnTo>
                <a:lnTo>
                  <a:pt x="298613" y="387289"/>
                </a:lnTo>
                <a:lnTo>
                  <a:pt x="254248" y="403875"/>
                </a:lnTo>
                <a:lnTo>
                  <a:pt x="208761" y="409785"/>
                </a:lnTo>
                <a:lnTo>
                  <a:pt x="163808" y="405553"/>
                </a:lnTo>
                <a:lnTo>
                  <a:pt x="121048" y="391717"/>
                </a:lnTo>
                <a:lnTo>
                  <a:pt x="82138" y="368813"/>
                </a:lnTo>
                <a:lnTo>
                  <a:pt x="48734" y="337377"/>
                </a:lnTo>
                <a:lnTo>
                  <a:pt x="22496" y="297945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77683" y="2516555"/>
            <a:ext cx="410209" cy="409575"/>
          </a:xfrm>
          <a:custGeom>
            <a:avLst/>
            <a:gdLst/>
            <a:ahLst/>
            <a:cxnLst/>
            <a:rect l="l" t="t" r="r" b="b"/>
            <a:pathLst>
              <a:path w="410210" h="409575">
                <a:moveTo>
                  <a:pt x="34147" y="90058"/>
                </a:moveTo>
                <a:lnTo>
                  <a:pt x="64883" y="54023"/>
                </a:lnTo>
                <a:lnTo>
                  <a:pt x="101783" y="26778"/>
                </a:lnTo>
                <a:lnTo>
                  <a:pt x="143137" y="8658"/>
                </a:lnTo>
                <a:lnTo>
                  <a:pt x="187237" y="0"/>
                </a:lnTo>
                <a:lnTo>
                  <a:pt x="232372" y="1138"/>
                </a:lnTo>
                <a:lnTo>
                  <a:pt x="276834" y="12408"/>
                </a:lnTo>
                <a:lnTo>
                  <a:pt x="318913" y="34147"/>
                </a:lnTo>
                <a:lnTo>
                  <a:pt x="350081" y="59878"/>
                </a:lnTo>
                <a:lnTo>
                  <a:pt x="375389" y="90903"/>
                </a:lnTo>
                <a:lnTo>
                  <a:pt x="394192" y="126250"/>
                </a:lnTo>
                <a:lnTo>
                  <a:pt x="405846" y="164950"/>
                </a:lnTo>
                <a:lnTo>
                  <a:pt x="409690" y="205184"/>
                </a:lnTo>
                <a:lnTo>
                  <a:pt x="405647" y="245017"/>
                </a:lnTo>
                <a:lnTo>
                  <a:pt x="393949" y="283308"/>
                </a:lnTo>
                <a:lnTo>
                  <a:pt x="374824" y="318913"/>
                </a:lnTo>
                <a:lnTo>
                  <a:pt x="344088" y="354948"/>
                </a:lnTo>
                <a:lnTo>
                  <a:pt x="307188" y="382193"/>
                </a:lnTo>
                <a:lnTo>
                  <a:pt x="265834" y="400313"/>
                </a:lnTo>
                <a:lnTo>
                  <a:pt x="221734" y="408971"/>
                </a:lnTo>
                <a:lnTo>
                  <a:pt x="176599" y="407833"/>
                </a:lnTo>
                <a:lnTo>
                  <a:pt x="132137" y="396563"/>
                </a:lnTo>
                <a:lnTo>
                  <a:pt x="90058" y="374824"/>
                </a:lnTo>
                <a:lnTo>
                  <a:pt x="54023" y="344088"/>
                </a:lnTo>
                <a:lnTo>
                  <a:pt x="26778" y="307188"/>
                </a:lnTo>
                <a:lnTo>
                  <a:pt x="8658" y="265834"/>
                </a:lnTo>
                <a:lnTo>
                  <a:pt x="0" y="221734"/>
                </a:lnTo>
                <a:lnTo>
                  <a:pt x="1138" y="176599"/>
                </a:lnTo>
                <a:lnTo>
                  <a:pt x="12408" y="132137"/>
                </a:lnTo>
                <a:lnTo>
                  <a:pt x="34147" y="90058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74816" y="2837809"/>
            <a:ext cx="1078865" cy="1884045"/>
          </a:xfrm>
          <a:custGeom>
            <a:avLst/>
            <a:gdLst/>
            <a:ahLst/>
            <a:cxnLst/>
            <a:rect l="l" t="t" r="r" b="b"/>
            <a:pathLst>
              <a:path w="1078864" h="1884045">
                <a:moveTo>
                  <a:pt x="0" y="1750614"/>
                </a:moveTo>
                <a:lnTo>
                  <a:pt x="778498" y="0"/>
                </a:lnTo>
                <a:lnTo>
                  <a:pt x="1078484" y="133411"/>
                </a:lnTo>
                <a:lnTo>
                  <a:pt x="299985" y="1884027"/>
                </a:lnTo>
                <a:lnTo>
                  <a:pt x="0" y="1750614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78505" y="2399516"/>
            <a:ext cx="1937385" cy="495934"/>
          </a:xfrm>
          <a:custGeom>
            <a:avLst/>
            <a:gdLst/>
            <a:ahLst/>
            <a:cxnLst/>
            <a:rect l="l" t="t" r="r" b="b"/>
            <a:pathLst>
              <a:path w="1937385" h="495935">
                <a:moveTo>
                  <a:pt x="0" y="168967"/>
                </a:moveTo>
                <a:lnTo>
                  <a:pt x="1908244" y="0"/>
                </a:lnTo>
                <a:lnTo>
                  <a:pt x="1937154" y="326867"/>
                </a:lnTo>
                <a:lnTo>
                  <a:pt x="28910" y="495834"/>
                </a:lnTo>
                <a:lnTo>
                  <a:pt x="0" y="168967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45907" y="4643243"/>
            <a:ext cx="410845" cy="410209"/>
          </a:xfrm>
          <a:custGeom>
            <a:avLst/>
            <a:gdLst/>
            <a:ahLst/>
            <a:cxnLst/>
            <a:rect l="l" t="t" r="r" b="b"/>
            <a:pathLst>
              <a:path w="410845" h="410210">
                <a:moveTo>
                  <a:pt x="22461" y="297797"/>
                </a:moveTo>
                <a:lnTo>
                  <a:pt x="5893" y="253441"/>
                </a:lnTo>
                <a:lnTo>
                  <a:pt x="0" y="207967"/>
                </a:lnTo>
                <a:lnTo>
                  <a:pt x="4243" y="163030"/>
                </a:lnTo>
                <a:lnTo>
                  <a:pt x="18088" y="120288"/>
                </a:lnTo>
                <a:lnTo>
                  <a:pt x="40997" y="81397"/>
                </a:lnTo>
                <a:lnTo>
                  <a:pt x="72433" y="48015"/>
                </a:lnTo>
                <a:lnTo>
                  <a:pt x="111861" y="21797"/>
                </a:lnTo>
                <a:lnTo>
                  <a:pt x="149479" y="7053"/>
                </a:lnTo>
                <a:lnTo>
                  <a:pt x="188879" y="0"/>
                </a:lnTo>
                <a:lnTo>
                  <a:pt x="228898" y="730"/>
                </a:lnTo>
                <a:lnTo>
                  <a:pt x="268376" y="9335"/>
                </a:lnTo>
                <a:lnTo>
                  <a:pt x="305402" y="25510"/>
                </a:lnTo>
                <a:lnTo>
                  <a:pt x="338249" y="48382"/>
                </a:lnTo>
                <a:lnTo>
                  <a:pt x="366031" y="77196"/>
                </a:lnTo>
                <a:lnTo>
                  <a:pt x="387861" y="111197"/>
                </a:lnTo>
                <a:lnTo>
                  <a:pt x="404428" y="155552"/>
                </a:lnTo>
                <a:lnTo>
                  <a:pt x="410322" y="201026"/>
                </a:lnTo>
                <a:lnTo>
                  <a:pt x="406078" y="245963"/>
                </a:lnTo>
                <a:lnTo>
                  <a:pt x="392233" y="288705"/>
                </a:lnTo>
                <a:lnTo>
                  <a:pt x="369324" y="327596"/>
                </a:lnTo>
                <a:lnTo>
                  <a:pt x="337888" y="360978"/>
                </a:lnTo>
                <a:lnTo>
                  <a:pt x="298461" y="387197"/>
                </a:lnTo>
                <a:lnTo>
                  <a:pt x="254105" y="403764"/>
                </a:lnTo>
                <a:lnTo>
                  <a:pt x="208631" y="409658"/>
                </a:lnTo>
                <a:lnTo>
                  <a:pt x="163694" y="405414"/>
                </a:lnTo>
                <a:lnTo>
                  <a:pt x="120952" y="391569"/>
                </a:lnTo>
                <a:lnTo>
                  <a:pt x="82061" y="368660"/>
                </a:lnTo>
                <a:lnTo>
                  <a:pt x="48679" y="337224"/>
                </a:lnTo>
                <a:lnTo>
                  <a:pt x="22461" y="297797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20953" y="2357530"/>
            <a:ext cx="410845" cy="410209"/>
          </a:xfrm>
          <a:custGeom>
            <a:avLst/>
            <a:gdLst/>
            <a:ahLst/>
            <a:cxnLst/>
            <a:rect l="l" t="t" r="r" b="b"/>
            <a:pathLst>
              <a:path w="410845" h="410210">
                <a:moveTo>
                  <a:pt x="22461" y="297797"/>
                </a:moveTo>
                <a:lnTo>
                  <a:pt x="5893" y="253441"/>
                </a:lnTo>
                <a:lnTo>
                  <a:pt x="0" y="207967"/>
                </a:lnTo>
                <a:lnTo>
                  <a:pt x="4243" y="163030"/>
                </a:lnTo>
                <a:lnTo>
                  <a:pt x="18088" y="120288"/>
                </a:lnTo>
                <a:lnTo>
                  <a:pt x="40997" y="81397"/>
                </a:lnTo>
                <a:lnTo>
                  <a:pt x="72433" y="48015"/>
                </a:lnTo>
                <a:lnTo>
                  <a:pt x="111861" y="21797"/>
                </a:lnTo>
                <a:lnTo>
                  <a:pt x="149479" y="7053"/>
                </a:lnTo>
                <a:lnTo>
                  <a:pt x="188879" y="0"/>
                </a:lnTo>
                <a:lnTo>
                  <a:pt x="228898" y="729"/>
                </a:lnTo>
                <a:lnTo>
                  <a:pt x="268376" y="9335"/>
                </a:lnTo>
                <a:lnTo>
                  <a:pt x="305402" y="25510"/>
                </a:lnTo>
                <a:lnTo>
                  <a:pt x="338249" y="48382"/>
                </a:lnTo>
                <a:lnTo>
                  <a:pt x="366031" y="77196"/>
                </a:lnTo>
                <a:lnTo>
                  <a:pt x="387861" y="111197"/>
                </a:lnTo>
                <a:lnTo>
                  <a:pt x="404428" y="155552"/>
                </a:lnTo>
                <a:lnTo>
                  <a:pt x="410322" y="201027"/>
                </a:lnTo>
                <a:lnTo>
                  <a:pt x="406078" y="245963"/>
                </a:lnTo>
                <a:lnTo>
                  <a:pt x="392233" y="288705"/>
                </a:lnTo>
                <a:lnTo>
                  <a:pt x="369324" y="327596"/>
                </a:lnTo>
                <a:lnTo>
                  <a:pt x="337888" y="360979"/>
                </a:lnTo>
                <a:lnTo>
                  <a:pt x="298461" y="387197"/>
                </a:lnTo>
                <a:lnTo>
                  <a:pt x="254105" y="403764"/>
                </a:lnTo>
                <a:lnTo>
                  <a:pt x="208631" y="409658"/>
                </a:lnTo>
                <a:lnTo>
                  <a:pt x="163694" y="405414"/>
                </a:lnTo>
                <a:lnTo>
                  <a:pt x="120952" y="391569"/>
                </a:lnTo>
                <a:lnTo>
                  <a:pt x="82061" y="368660"/>
                </a:lnTo>
                <a:lnTo>
                  <a:pt x="48679" y="337224"/>
                </a:lnTo>
                <a:lnTo>
                  <a:pt x="22461" y="297797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18540" y="2680632"/>
            <a:ext cx="1114425" cy="2035175"/>
          </a:xfrm>
          <a:custGeom>
            <a:avLst/>
            <a:gdLst/>
            <a:ahLst/>
            <a:cxnLst/>
            <a:rect l="l" t="t" r="r" b="b"/>
            <a:pathLst>
              <a:path w="1114425" h="2035175">
                <a:moveTo>
                  <a:pt x="812099" y="2034599"/>
                </a:moveTo>
                <a:lnTo>
                  <a:pt x="0" y="128699"/>
                </a:lnTo>
                <a:lnTo>
                  <a:pt x="302099" y="0"/>
                </a:lnTo>
                <a:lnTo>
                  <a:pt x="1114199" y="1905899"/>
                </a:lnTo>
                <a:lnTo>
                  <a:pt x="812099" y="203459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-15" dirty="0"/>
              <a:t>Robo1x-1.5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636865" y="6452557"/>
            <a:ext cx="179705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10" dirty="0">
                <a:solidFill>
                  <a:srgbClr val="0A1B55"/>
                </a:solidFill>
                <a:latin typeface="Arial"/>
                <a:cs typeface="Arial"/>
              </a:rPr>
              <a:t>10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335" y="-31061"/>
            <a:ext cx="8441329" cy="1007768"/>
          </a:xfrm>
          <a:prstGeom prst="rect">
            <a:avLst/>
          </a:prstGeom>
        </p:spPr>
        <p:txBody>
          <a:bodyPr vert="horz" wrap="square" lIns="0" tIns="228402" rIns="0" bIns="0" rtlCol="0">
            <a:spAutoFit/>
          </a:bodyPr>
          <a:lstStyle/>
          <a:p>
            <a:pPr marL="2101850">
              <a:lnSpc>
                <a:spcPct val="100000"/>
              </a:lnSpc>
            </a:pPr>
            <a:r>
              <a:rPr lang="zh-CN" altLang="en-US" spc="-170" dirty="0" smtClean="0"/>
              <a:t>     四</a:t>
            </a:r>
            <a:r>
              <a:rPr lang="zh-CN" altLang="en-US" spc="-170" dirty="0"/>
              <a:t>杆联动</a:t>
            </a:r>
            <a:endParaRPr spc="-300" dirty="0"/>
          </a:p>
        </p:txBody>
      </p:sp>
      <p:sp>
        <p:nvSpPr>
          <p:cNvPr id="3" name="object 3"/>
          <p:cNvSpPr/>
          <p:nvPr/>
        </p:nvSpPr>
        <p:spPr>
          <a:xfrm>
            <a:off x="0" y="1134070"/>
            <a:ext cx="9143999" cy="4968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-15" dirty="0"/>
              <a:t>Robo1x-1.5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10" dirty="0"/>
              <a:t>11</a:t>
            </a:fld>
            <a:endParaRPr spc="-1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335" y="-31061"/>
            <a:ext cx="8441329" cy="1007768"/>
          </a:xfrm>
          <a:prstGeom prst="rect">
            <a:avLst/>
          </a:prstGeom>
        </p:spPr>
        <p:txBody>
          <a:bodyPr vert="horz" wrap="square" lIns="0" tIns="228402" rIns="0" bIns="0" rtlCol="0">
            <a:spAutoFit/>
          </a:bodyPr>
          <a:lstStyle/>
          <a:p>
            <a:pPr marL="2055495">
              <a:lnSpc>
                <a:spcPct val="100000"/>
              </a:lnSpc>
            </a:pPr>
            <a:r>
              <a:rPr lang="en-US" altLang="zh-CN" spc="-280" dirty="0" smtClean="0"/>
              <a:t>	</a:t>
            </a:r>
            <a:r>
              <a:rPr lang="en-US" altLang="zh-CN" spc="-280" dirty="0" smtClean="0"/>
              <a:t>   </a:t>
            </a:r>
            <a:r>
              <a:rPr lang="zh-CN" altLang="en-US" spc="-280" dirty="0" smtClean="0"/>
              <a:t>平行</a:t>
            </a:r>
            <a:r>
              <a:rPr lang="zh-CN" altLang="en-US" spc="-280" dirty="0"/>
              <a:t>四杆</a:t>
            </a:r>
            <a:endParaRPr spc="-170" dirty="0"/>
          </a:p>
        </p:txBody>
      </p:sp>
      <p:sp>
        <p:nvSpPr>
          <p:cNvPr id="3" name="object 3"/>
          <p:cNvSpPr/>
          <p:nvPr/>
        </p:nvSpPr>
        <p:spPr>
          <a:xfrm>
            <a:off x="892969" y="1086123"/>
            <a:ext cx="7078799" cy="4676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-15" dirty="0"/>
              <a:t>Robo1x-1.5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10" dirty="0"/>
              <a:t>12</a:t>
            </a:fld>
            <a:endParaRPr spc="-1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0" y="0"/>
            <a:ext cx="6858000" cy="685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R="12065" algn="r">
              <a:lnSpc>
                <a:spcPct val="100000"/>
              </a:lnSpc>
              <a:spcBef>
                <a:spcPts val="935"/>
              </a:spcBef>
            </a:pPr>
            <a:r>
              <a:rPr sz="1100" b="1" spc="-35" dirty="0">
                <a:solidFill>
                  <a:srgbClr val="0A1B55"/>
                </a:solidFill>
                <a:latin typeface="Arial"/>
                <a:cs typeface="Arial"/>
              </a:rPr>
              <a:t>Rob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68260" y="6471737"/>
            <a:ext cx="84836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80720" algn="l"/>
              </a:tabLst>
            </a:pPr>
            <a:r>
              <a:rPr sz="1100" b="1" spc="-10" dirty="0">
                <a:solidFill>
                  <a:srgbClr val="0A1B55"/>
                </a:solidFill>
                <a:latin typeface="Arial"/>
                <a:cs typeface="Arial"/>
              </a:rPr>
              <a:t>o1x-1.5	13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0" y="0"/>
            <a:ext cx="685799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09396" y="6471737"/>
            <a:ext cx="110744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939800" algn="l"/>
              </a:tabLst>
            </a:pPr>
            <a:r>
              <a:rPr sz="1100" b="1" spc="-15" dirty="0">
                <a:solidFill>
                  <a:srgbClr val="0A1B55"/>
                </a:solidFill>
                <a:latin typeface="Arial"/>
                <a:cs typeface="Arial"/>
              </a:rPr>
              <a:t>Robo1x-1.5	</a:t>
            </a:r>
            <a:r>
              <a:rPr sz="1100" b="1" spc="-10" dirty="0">
                <a:solidFill>
                  <a:srgbClr val="0A1B55"/>
                </a:solidFill>
                <a:latin typeface="Arial"/>
                <a:cs typeface="Arial"/>
              </a:rPr>
              <a:t>14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1335" y="-31061"/>
            <a:ext cx="8441329" cy="1007768"/>
          </a:xfrm>
          <a:prstGeom prst="rect">
            <a:avLst/>
          </a:prstGeom>
        </p:spPr>
        <p:txBody>
          <a:bodyPr vert="horz" wrap="square" lIns="0" tIns="228402" rIns="0" bIns="0" rtlCol="0">
            <a:spAutoFit/>
          </a:bodyPr>
          <a:lstStyle/>
          <a:p>
            <a:pPr marL="1336675">
              <a:lnSpc>
                <a:spcPct val="100000"/>
              </a:lnSpc>
            </a:pPr>
            <a:r>
              <a:rPr lang="zh-CN" altLang="en-US" spc="-90" dirty="0" smtClean="0"/>
              <a:t>      更</a:t>
            </a:r>
            <a:r>
              <a:rPr lang="zh-CN" altLang="en-US" spc="-90" dirty="0"/>
              <a:t>复杂的连接</a:t>
            </a:r>
            <a:endParaRPr spc="-300" dirty="0"/>
          </a:p>
        </p:txBody>
      </p:sp>
      <p:sp>
        <p:nvSpPr>
          <p:cNvPr id="4" name="object 4"/>
          <p:cNvSpPr/>
          <p:nvPr/>
        </p:nvSpPr>
        <p:spPr>
          <a:xfrm>
            <a:off x="2201960" y="5508716"/>
            <a:ext cx="4996180" cy="0"/>
          </a:xfrm>
          <a:custGeom>
            <a:avLst/>
            <a:gdLst/>
            <a:ahLst/>
            <a:cxnLst/>
            <a:rect l="l" t="t" r="r" b="b"/>
            <a:pathLst>
              <a:path w="4996180">
                <a:moveTo>
                  <a:pt x="0" y="0"/>
                </a:moveTo>
                <a:lnTo>
                  <a:pt x="499589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99722" y="5100443"/>
            <a:ext cx="410845" cy="410209"/>
          </a:xfrm>
          <a:custGeom>
            <a:avLst/>
            <a:gdLst/>
            <a:ahLst/>
            <a:cxnLst/>
            <a:rect l="l" t="t" r="r" b="b"/>
            <a:pathLst>
              <a:path w="410845" h="410210">
                <a:moveTo>
                  <a:pt x="22460" y="297797"/>
                </a:moveTo>
                <a:lnTo>
                  <a:pt x="5893" y="253441"/>
                </a:lnTo>
                <a:lnTo>
                  <a:pt x="0" y="207967"/>
                </a:lnTo>
                <a:lnTo>
                  <a:pt x="4243" y="163030"/>
                </a:lnTo>
                <a:lnTo>
                  <a:pt x="18088" y="120288"/>
                </a:lnTo>
                <a:lnTo>
                  <a:pt x="40997" y="81397"/>
                </a:lnTo>
                <a:lnTo>
                  <a:pt x="72433" y="48015"/>
                </a:lnTo>
                <a:lnTo>
                  <a:pt x="111860" y="21797"/>
                </a:lnTo>
                <a:lnTo>
                  <a:pt x="149479" y="7053"/>
                </a:lnTo>
                <a:lnTo>
                  <a:pt x="188879" y="0"/>
                </a:lnTo>
                <a:lnTo>
                  <a:pt x="228898" y="730"/>
                </a:lnTo>
                <a:lnTo>
                  <a:pt x="268376" y="9335"/>
                </a:lnTo>
                <a:lnTo>
                  <a:pt x="305402" y="25510"/>
                </a:lnTo>
                <a:lnTo>
                  <a:pt x="338249" y="48382"/>
                </a:lnTo>
                <a:lnTo>
                  <a:pt x="366031" y="77196"/>
                </a:lnTo>
                <a:lnTo>
                  <a:pt x="387860" y="111197"/>
                </a:lnTo>
                <a:lnTo>
                  <a:pt x="404428" y="155552"/>
                </a:lnTo>
                <a:lnTo>
                  <a:pt x="410322" y="201026"/>
                </a:lnTo>
                <a:lnTo>
                  <a:pt x="406078" y="245963"/>
                </a:lnTo>
                <a:lnTo>
                  <a:pt x="392233" y="288705"/>
                </a:lnTo>
                <a:lnTo>
                  <a:pt x="369324" y="327596"/>
                </a:lnTo>
                <a:lnTo>
                  <a:pt x="337888" y="360978"/>
                </a:lnTo>
                <a:lnTo>
                  <a:pt x="298460" y="387197"/>
                </a:lnTo>
                <a:lnTo>
                  <a:pt x="254105" y="403764"/>
                </a:lnTo>
                <a:lnTo>
                  <a:pt x="208631" y="409658"/>
                </a:lnTo>
                <a:lnTo>
                  <a:pt x="163694" y="405414"/>
                </a:lnTo>
                <a:lnTo>
                  <a:pt x="120952" y="391569"/>
                </a:lnTo>
                <a:lnTo>
                  <a:pt x="82061" y="368660"/>
                </a:lnTo>
                <a:lnTo>
                  <a:pt x="48678" y="337224"/>
                </a:lnTo>
                <a:lnTo>
                  <a:pt x="22460" y="297797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88738" y="3450875"/>
            <a:ext cx="410845" cy="410209"/>
          </a:xfrm>
          <a:custGeom>
            <a:avLst/>
            <a:gdLst/>
            <a:ahLst/>
            <a:cxnLst/>
            <a:rect l="l" t="t" r="r" b="b"/>
            <a:pathLst>
              <a:path w="410845" h="410210">
                <a:moveTo>
                  <a:pt x="22461" y="297797"/>
                </a:moveTo>
                <a:lnTo>
                  <a:pt x="5893" y="253441"/>
                </a:lnTo>
                <a:lnTo>
                  <a:pt x="0" y="207967"/>
                </a:lnTo>
                <a:lnTo>
                  <a:pt x="4243" y="163030"/>
                </a:lnTo>
                <a:lnTo>
                  <a:pt x="18088" y="120288"/>
                </a:lnTo>
                <a:lnTo>
                  <a:pt x="40997" y="81397"/>
                </a:lnTo>
                <a:lnTo>
                  <a:pt x="72433" y="48015"/>
                </a:lnTo>
                <a:lnTo>
                  <a:pt x="111861" y="21797"/>
                </a:lnTo>
                <a:lnTo>
                  <a:pt x="149479" y="7053"/>
                </a:lnTo>
                <a:lnTo>
                  <a:pt x="188879" y="0"/>
                </a:lnTo>
                <a:lnTo>
                  <a:pt x="228898" y="730"/>
                </a:lnTo>
                <a:lnTo>
                  <a:pt x="268376" y="9335"/>
                </a:lnTo>
                <a:lnTo>
                  <a:pt x="305402" y="25510"/>
                </a:lnTo>
                <a:lnTo>
                  <a:pt x="338249" y="48382"/>
                </a:lnTo>
                <a:lnTo>
                  <a:pt x="366031" y="77196"/>
                </a:lnTo>
                <a:lnTo>
                  <a:pt x="387861" y="111197"/>
                </a:lnTo>
                <a:lnTo>
                  <a:pt x="404428" y="155552"/>
                </a:lnTo>
                <a:lnTo>
                  <a:pt x="410322" y="201026"/>
                </a:lnTo>
                <a:lnTo>
                  <a:pt x="406078" y="245963"/>
                </a:lnTo>
                <a:lnTo>
                  <a:pt x="392233" y="288705"/>
                </a:lnTo>
                <a:lnTo>
                  <a:pt x="369324" y="327596"/>
                </a:lnTo>
                <a:lnTo>
                  <a:pt x="337888" y="360979"/>
                </a:lnTo>
                <a:lnTo>
                  <a:pt x="298461" y="387197"/>
                </a:lnTo>
                <a:lnTo>
                  <a:pt x="254105" y="403764"/>
                </a:lnTo>
                <a:lnTo>
                  <a:pt x="208631" y="409658"/>
                </a:lnTo>
                <a:lnTo>
                  <a:pt x="163694" y="405414"/>
                </a:lnTo>
                <a:lnTo>
                  <a:pt x="120952" y="391569"/>
                </a:lnTo>
                <a:lnTo>
                  <a:pt x="82061" y="368660"/>
                </a:lnTo>
                <a:lnTo>
                  <a:pt x="48679" y="337224"/>
                </a:lnTo>
                <a:lnTo>
                  <a:pt x="22461" y="297797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08122" y="5100444"/>
            <a:ext cx="410845" cy="410209"/>
          </a:xfrm>
          <a:custGeom>
            <a:avLst/>
            <a:gdLst/>
            <a:ahLst/>
            <a:cxnLst/>
            <a:rect l="l" t="t" r="r" b="b"/>
            <a:pathLst>
              <a:path w="410845" h="410210">
                <a:moveTo>
                  <a:pt x="22461" y="297797"/>
                </a:moveTo>
                <a:lnTo>
                  <a:pt x="5893" y="253441"/>
                </a:lnTo>
                <a:lnTo>
                  <a:pt x="0" y="207967"/>
                </a:lnTo>
                <a:lnTo>
                  <a:pt x="4243" y="163030"/>
                </a:lnTo>
                <a:lnTo>
                  <a:pt x="18088" y="120288"/>
                </a:lnTo>
                <a:lnTo>
                  <a:pt x="40997" y="81397"/>
                </a:lnTo>
                <a:lnTo>
                  <a:pt x="72433" y="48015"/>
                </a:lnTo>
                <a:lnTo>
                  <a:pt x="111861" y="21797"/>
                </a:lnTo>
                <a:lnTo>
                  <a:pt x="149479" y="7053"/>
                </a:lnTo>
                <a:lnTo>
                  <a:pt x="188879" y="0"/>
                </a:lnTo>
                <a:lnTo>
                  <a:pt x="228898" y="729"/>
                </a:lnTo>
                <a:lnTo>
                  <a:pt x="268376" y="9335"/>
                </a:lnTo>
                <a:lnTo>
                  <a:pt x="305402" y="25510"/>
                </a:lnTo>
                <a:lnTo>
                  <a:pt x="338249" y="48382"/>
                </a:lnTo>
                <a:lnTo>
                  <a:pt x="366031" y="77196"/>
                </a:lnTo>
                <a:lnTo>
                  <a:pt x="387861" y="111197"/>
                </a:lnTo>
                <a:lnTo>
                  <a:pt x="404428" y="155552"/>
                </a:lnTo>
                <a:lnTo>
                  <a:pt x="410322" y="201027"/>
                </a:lnTo>
                <a:lnTo>
                  <a:pt x="406078" y="245963"/>
                </a:lnTo>
                <a:lnTo>
                  <a:pt x="392233" y="288705"/>
                </a:lnTo>
                <a:lnTo>
                  <a:pt x="369324" y="327596"/>
                </a:lnTo>
                <a:lnTo>
                  <a:pt x="337888" y="360979"/>
                </a:lnTo>
                <a:lnTo>
                  <a:pt x="298461" y="387197"/>
                </a:lnTo>
                <a:lnTo>
                  <a:pt x="254105" y="403764"/>
                </a:lnTo>
                <a:lnTo>
                  <a:pt x="208631" y="409658"/>
                </a:lnTo>
                <a:lnTo>
                  <a:pt x="163694" y="405414"/>
                </a:lnTo>
                <a:lnTo>
                  <a:pt x="120952" y="391569"/>
                </a:lnTo>
                <a:lnTo>
                  <a:pt x="82061" y="368660"/>
                </a:lnTo>
                <a:lnTo>
                  <a:pt x="48679" y="337224"/>
                </a:lnTo>
                <a:lnTo>
                  <a:pt x="22461" y="297797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84161" y="3367805"/>
            <a:ext cx="410845" cy="410209"/>
          </a:xfrm>
          <a:custGeom>
            <a:avLst/>
            <a:gdLst/>
            <a:ahLst/>
            <a:cxnLst/>
            <a:rect l="l" t="t" r="r" b="b"/>
            <a:pathLst>
              <a:path w="410845" h="410210">
                <a:moveTo>
                  <a:pt x="22461" y="297797"/>
                </a:moveTo>
                <a:lnTo>
                  <a:pt x="5893" y="253441"/>
                </a:lnTo>
                <a:lnTo>
                  <a:pt x="0" y="207967"/>
                </a:lnTo>
                <a:lnTo>
                  <a:pt x="4243" y="163030"/>
                </a:lnTo>
                <a:lnTo>
                  <a:pt x="18088" y="120288"/>
                </a:lnTo>
                <a:lnTo>
                  <a:pt x="40997" y="81398"/>
                </a:lnTo>
                <a:lnTo>
                  <a:pt x="72433" y="48015"/>
                </a:lnTo>
                <a:lnTo>
                  <a:pt x="111861" y="21797"/>
                </a:lnTo>
                <a:lnTo>
                  <a:pt x="149479" y="7053"/>
                </a:lnTo>
                <a:lnTo>
                  <a:pt x="188879" y="0"/>
                </a:lnTo>
                <a:lnTo>
                  <a:pt x="228898" y="730"/>
                </a:lnTo>
                <a:lnTo>
                  <a:pt x="268376" y="9335"/>
                </a:lnTo>
                <a:lnTo>
                  <a:pt x="305402" y="25510"/>
                </a:lnTo>
                <a:lnTo>
                  <a:pt x="338249" y="48382"/>
                </a:lnTo>
                <a:lnTo>
                  <a:pt x="366031" y="77197"/>
                </a:lnTo>
                <a:lnTo>
                  <a:pt x="387861" y="111197"/>
                </a:lnTo>
                <a:lnTo>
                  <a:pt x="404428" y="155552"/>
                </a:lnTo>
                <a:lnTo>
                  <a:pt x="410322" y="201027"/>
                </a:lnTo>
                <a:lnTo>
                  <a:pt x="406078" y="245963"/>
                </a:lnTo>
                <a:lnTo>
                  <a:pt x="392233" y="288705"/>
                </a:lnTo>
                <a:lnTo>
                  <a:pt x="369324" y="327596"/>
                </a:lnTo>
                <a:lnTo>
                  <a:pt x="337888" y="360979"/>
                </a:lnTo>
                <a:lnTo>
                  <a:pt x="298461" y="387197"/>
                </a:lnTo>
                <a:lnTo>
                  <a:pt x="254105" y="403764"/>
                </a:lnTo>
                <a:lnTo>
                  <a:pt x="208631" y="409658"/>
                </a:lnTo>
                <a:lnTo>
                  <a:pt x="163694" y="405414"/>
                </a:lnTo>
                <a:lnTo>
                  <a:pt x="120952" y="391569"/>
                </a:lnTo>
                <a:lnTo>
                  <a:pt x="82062" y="368660"/>
                </a:lnTo>
                <a:lnTo>
                  <a:pt x="48679" y="337224"/>
                </a:lnTo>
                <a:lnTo>
                  <a:pt x="22461" y="297797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48607" y="3643844"/>
            <a:ext cx="410845" cy="410209"/>
          </a:xfrm>
          <a:custGeom>
            <a:avLst/>
            <a:gdLst/>
            <a:ahLst/>
            <a:cxnLst/>
            <a:rect l="l" t="t" r="r" b="b"/>
            <a:pathLst>
              <a:path w="410845" h="410210">
                <a:moveTo>
                  <a:pt x="22461" y="297797"/>
                </a:moveTo>
                <a:lnTo>
                  <a:pt x="5893" y="253441"/>
                </a:lnTo>
                <a:lnTo>
                  <a:pt x="0" y="207967"/>
                </a:lnTo>
                <a:lnTo>
                  <a:pt x="4243" y="163030"/>
                </a:lnTo>
                <a:lnTo>
                  <a:pt x="18088" y="120288"/>
                </a:lnTo>
                <a:lnTo>
                  <a:pt x="40997" y="81397"/>
                </a:lnTo>
                <a:lnTo>
                  <a:pt x="72433" y="48015"/>
                </a:lnTo>
                <a:lnTo>
                  <a:pt x="111861" y="21797"/>
                </a:lnTo>
                <a:lnTo>
                  <a:pt x="149479" y="7053"/>
                </a:lnTo>
                <a:lnTo>
                  <a:pt x="188879" y="0"/>
                </a:lnTo>
                <a:lnTo>
                  <a:pt x="228898" y="729"/>
                </a:lnTo>
                <a:lnTo>
                  <a:pt x="268376" y="9335"/>
                </a:lnTo>
                <a:lnTo>
                  <a:pt x="305402" y="25510"/>
                </a:lnTo>
                <a:lnTo>
                  <a:pt x="338249" y="48382"/>
                </a:lnTo>
                <a:lnTo>
                  <a:pt x="366031" y="77196"/>
                </a:lnTo>
                <a:lnTo>
                  <a:pt x="387861" y="111197"/>
                </a:lnTo>
                <a:lnTo>
                  <a:pt x="404428" y="155552"/>
                </a:lnTo>
                <a:lnTo>
                  <a:pt x="410322" y="201027"/>
                </a:lnTo>
                <a:lnTo>
                  <a:pt x="406078" y="245963"/>
                </a:lnTo>
                <a:lnTo>
                  <a:pt x="392233" y="288705"/>
                </a:lnTo>
                <a:lnTo>
                  <a:pt x="369324" y="327596"/>
                </a:lnTo>
                <a:lnTo>
                  <a:pt x="337888" y="360979"/>
                </a:lnTo>
                <a:lnTo>
                  <a:pt x="298461" y="387197"/>
                </a:lnTo>
                <a:lnTo>
                  <a:pt x="254105" y="403764"/>
                </a:lnTo>
                <a:lnTo>
                  <a:pt x="208631" y="409658"/>
                </a:lnTo>
                <a:lnTo>
                  <a:pt x="163694" y="405414"/>
                </a:lnTo>
                <a:lnTo>
                  <a:pt x="120952" y="391569"/>
                </a:lnTo>
                <a:lnTo>
                  <a:pt x="82062" y="368660"/>
                </a:lnTo>
                <a:lnTo>
                  <a:pt x="48679" y="337224"/>
                </a:lnTo>
                <a:lnTo>
                  <a:pt x="22461" y="297797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55023" y="1828197"/>
            <a:ext cx="410845" cy="410209"/>
          </a:xfrm>
          <a:custGeom>
            <a:avLst/>
            <a:gdLst/>
            <a:ahLst/>
            <a:cxnLst/>
            <a:rect l="l" t="t" r="r" b="b"/>
            <a:pathLst>
              <a:path w="410845" h="410210">
                <a:moveTo>
                  <a:pt x="22461" y="297797"/>
                </a:moveTo>
                <a:lnTo>
                  <a:pt x="5893" y="253441"/>
                </a:lnTo>
                <a:lnTo>
                  <a:pt x="0" y="207967"/>
                </a:lnTo>
                <a:lnTo>
                  <a:pt x="4243" y="163030"/>
                </a:lnTo>
                <a:lnTo>
                  <a:pt x="18088" y="120288"/>
                </a:lnTo>
                <a:lnTo>
                  <a:pt x="40997" y="81397"/>
                </a:lnTo>
                <a:lnTo>
                  <a:pt x="72433" y="48015"/>
                </a:lnTo>
                <a:lnTo>
                  <a:pt x="111861" y="21797"/>
                </a:lnTo>
                <a:lnTo>
                  <a:pt x="149479" y="7053"/>
                </a:lnTo>
                <a:lnTo>
                  <a:pt x="188879" y="0"/>
                </a:lnTo>
                <a:lnTo>
                  <a:pt x="228898" y="730"/>
                </a:lnTo>
                <a:lnTo>
                  <a:pt x="268376" y="9335"/>
                </a:lnTo>
                <a:lnTo>
                  <a:pt x="305402" y="25510"/>
                </a:lnTo>
                <a:lnTo>
                  <a:pt x="338249" y="48382"/>
                </a:lnTo>
                <a:lnTo>
                  <a:pt x="366031" y="77196"/>
                </a:lnTo>
                <a:lnTo>
                  <a:pt x="387861" y="111197"/>
                </a:lnTo>
                <a:lnTo>
                  <a:pt x="404428" y="155552"/>
                </a:lnTo>
                <a:lnTo>
                  <a:pt x="410322" y="201027"/>
                </a:lnTo>
                <a:lnTo>
                  <a:pt x="406078" y="245963"/>
                </a:lnTo>
                <a:lnTo>
                  <a:pt x="392233" y="288705"/>
                </a:lnTo>
                <a:lnTo>
                  <a:pt x="369324" y="327596"/>
                </a:lnTo>
                <a:lnTo>
                  <a:pt x="337888" y="360979"/>
                </a:lnTo>
                <a:lnTo>
                  <a:pt x="298461" y="387197"/>
                </a:lnTo>
                <a:lnTo>
                  <a:pt x="254105" y="403764"/>
                </a:lnTo>
                <a:lnTo>
                  <a:pt x="208631" y="409658"/>
                </a:lnTo>
                <a:lnTo>
                  <a:pt x="163694" y="405414"/>
                </a:lnTo>
                <a:lnTo>
                  <a:pt x="120952" y="391569"/>
                </a:lnTo>
                <a:lnTo>
                  <a:pt x="82061" y="368660"/>
                </a:lnTo>
                <a:lnTo>
                  <a:pt x="48679" y="337224"/>
                </a:lnTo>
                <a:lnTo>
                  <a:pt x="22461" y="297797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30724" y="1778628"/>
            <a:ext cx="410845" cy="410209"/>
          </a:xfrm>
          <a:custGeom>
            <a:avLst/>
            <a:gdLst/>
            <a:ahLst/>
            <a:cxnLst/>
            <a:rect l="l" t="t" r="r" b="b"/>
            <a:pathLst>
              <a:path w="410845" h="410210">
                <a:moveTo>
                  <a:pt x="22461" y="297797"/>
                </a:moveTo>
                <a:lnTo>
                  <a:pt x="5893" y="253441"/>
                </a:lnTo>
                <a:lnTo>
                  <a:pt x="0" y="207967"/>
                </a:lnTo>
                <a:lnTo>
                  <a:pt x="4243" y="163030"/>
                </a:lnTo>
                <a:lnTo>
                  <a:pt x="18088" y="120288"/>
                </a:lnTo>
                <a:lnTo>
                  <a:pt x="40997" y="81397"/>
                </a:lnTo>
                <a:lnTo>
                  <a:pt x="72433" y="48015"/>
                </a:lnTo>
                <a:lnTo>
                  <a:pt x="111861" y="21797"/>
                </a:lnTo>
                <a:lnTo>
                  <a:pt x="149479" y="7053"/>
                </a:lnTo>
                <a:lnTo>
                  <a:pt x="188879" y="0"/>
                </a:lnTo>
                <a:lnTo>
                  <a:pt x="228898" y="729"/>
                </a:lnTo>
                <a:lnTo>
                  <a:pt x="268376" y="9335"/>
                </a:lnTo>
                <a:lnTo>
                  <a:pt x="305402" y="25510"/>
                </a:lnTo>
                <a:lnTo>
                  <a:pt x="338249" y="48382"/>
                </a:lnTo>
                <a:lnTo>
                  <a:pt x="366031" y="77196"/>
                </a:lnTo>
                <a:lnTo>
                  <a:pt x="387861" y="111197"/>
                </a:lnTo>
                <a:lnTo>
                  <a:pt x="404428" y="155552"/>
                </a:lnTo>
                <a:lnTo>
                  <a:pt x="410322" y="201027"/>
                </a:lnTo>
                <a:lnTo>
                  <a:pt x="406078" y="245963"/>
                </a:lnTo>
                <a:lnTo>
                  <a:pt x="392233" y="288705"/>
                </a:lnTo>
                <a:lnTo>
                  <a:pt x="369324" y="327596"/>
                </a:lnTo>
                <a:lnTo>
                  <a:pt x="337888" y="360979"/>
                </a:lnTo>
                <a:lnTo>
                  <a:pt x="298461" y="387197"/>
                </a:lnTo>
                <a:lnTo>
                  <a:pt x="254105" y="403764"/>
                </a:lnTo>
                <a:lnTo>
                  <a:pt x="208631" y="409658"/>
                </a:lnTo>
                <a:lnTo>
                  <a:pt x="163694" y="405414"/>
                </a:lnTo>
                <a:lnTo>
                  <a:pt x="120952" y="391569"/>
                </a:lnTo>
                <a:lnTo>
                  <a:pt x="82061" y="368660"/>
                </a:lnTo>
                <a:lnTo>
                  <a:pt x="48679" y="337224"/>
                </a:lnTo>
                <a:lnTo>
                  <a:pt x="22461" y="297797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68749" y="2168542"/>
            <a:ext cx="523875" cy="1224280"/>
          </a:xfrm>
          <a:custGeom>
            <a:avLst/>
            <a:gdLst/>
            <a:ahLst/>
            <a:cxnLst/>
            <a:rect l="l" t="t" r="r" b="b"/>
            <a:pathLst>
              <a:path w="523875" h="1224279">
                <a:moveTo>
                  <a:pt x="88864" y="556169"/>
                </a:moveTo>
                <a:lnTo>
                  <a:pt x="111371" y="490074"/>
                </a:lnTo>
                <a:lnTo>
                  <a:pt x="135165" y="426686"/>
                </a:lnTo>
                <a:lnTo>
                  <a:pt x="160020" y="366340"/>
                </a:lnTo>
                <a:lnTo>
                  <a:pt x="185711" y="309376"/>
                </a:lnTo>
                <a:lnTo>
                  <a:pt x="212012" y="256131"/>
                </a:lnTo>
                <a:lnTo>
                  <a:pt x="238698" y="206942"/>
                </a:lnTo>
                <a:lnTo>
                  <a:pt x="265542" y="162148"/>
                </a:lnTo>
                <a:lnTo>
                  <a:pt x="292319" y="122085"/>
                </a:lnTo>
                <a:lnTo>
                  <a:pt x="318803" y="87093"/>
                </a:lnTo>
                <a:lnTo>
                  <a:pt x="344768" y="57508"/>
                </a:lnTo>
                <a:lnTo>
                  <a:pt x="394240" y="15912"/>
                </a:lnTo>
                <a:lnTo>
                  <a:pt x="438929" y="0"/>
                </a:lnTo>
                <a:lnTo>
                  <a:pt x="458914" y="2519"/>
                </a:lnTo>
                <a:lnTo>
                  <a:pt x="502707" y="49757"/>
                </a:lnTo>
                <a:lnTo>
                  <a:pt x="515835" y="94208"/>
                </a:lnTo>
                <a:lnTo>
                  <a:pt x="522790" y="151441"/>
                </a:lnTo>
                <a:lnTo>
                  <a:pt x="523329" y="220629"/>
                </a:lnTo>
                <a:lnTo>
                  <a:pt x="520796" y="263524"/>
                </a:lnTo>
                <a:lnTo>
                  <a:pt x="516293" y="308804"/>
                </a:lnTo>
                <a:lnTo>
                  <a:pt x="509878" y="356177"/>
                </a:lnTo>
                <a:lnTo>
                  <a:pt x="501608" y="405353"/>
                </a:lnTo>
                <a:lnTo>
                  <a:pt x="491541" y="456040"/>
                </a:lnTo>
                <a:lnTo>
                  <a:pt x="479735" y="507947"/>
                </a:lnTo>
                <a:lnTo>
                  <a:pt x="466249" y="560781"/>
                </a:lnTo>
                <a:lnTo>
                  <a:pt x="451139" y="614252"/>
                </a:lnTo>
                <a:lnTo>
                  <a:pt x="434464" y="668069"/>
                </a:lnTo>
                <a:lnTo>
                  <a:pt x="411958" y="734163"/>
                </a:lnTo>
                <a:lnTo>
                  <a:pt x="388164" y="797552"/>
                </a:lnTo>
                <a:lnTo>
                  <a:pt x="363309" y="857897"/>
                </a:lnTo>
                <a:lnTo>
                  <a:pt x="337617" y="914861"/>
                </a:lnTo>
                <a:lnTo>
                  <a:pt x="311316" y="968107"/>
                </a:lnTo>
                <a:lnTo>
                  <a:pt x="284631" y="1017295"/>
                </a:lnTo>
                <a:lnTo>
                  <a:pt x="257786" y="1062090"/>
                </a:lnTo>
                <a:lnTo>
                  <a:pt x="231010" y="1102152"/>
                </a:lnTo>
                <a:lnTo>
                  <a:pt x="204526" y="1137145"/>
                </a:lnTo>
                <a:lnTo>
                  <a:pt x="178560" y="1166729"/>
                </a:lnTo>
                <a:lnTo>
                  <a:pt x="129088" y="1208325"/>
                </a:lnTo>
                <a:lnTo>
                  <a:pt x="84400" y="1224238"/>
                </a:lnTo>
                <a:lnTo>
                  <a:pt x="64414" y="1221719"/>
                </a:lnTo>
                <a:lnTo>
                  <a:pt x="20622" y="1174480"/>
                </a:lnTo>
                <a:lnTo>
                  <a:pt x="7494" y="1130030"/>
                </a:lnTo>
                <a:lnTo>
                  <a:pt x="538" y="1072796"/>
                </a:lnTo>
                <a:lnTo>
                  <a:pt x="0" y="1003608"/>
                </a:lnTo>
                <a:lnTo>
                  <a:pt x="2532" y="960714"/>
                </a:lnTo>
                <a:lnTo>
                  <a:pt x="7035" y="915434"/>
                </a:lnTo>
                <a:lnTo>
                  <a:pt x="13451" y="868060"/>
                </a:lnTo>
                <a:lnTo>
                  <a:pt x="21721" y="818884"/>
                </a:lnTo>
                <a:lnTo>
                  <a:pt x="31788" y="768197"/>
                </a:lnTo>
                <a:lnTo>
                  <a:pt x="43594" y="716291"/>
                </a:lnTo>
                <a:lnTo>
                  <a:pt x="57080" y="663457"/>
                </a:lnTo>
                <a:lnTo>
                  <a:pt x="72190" y="609985"/>
                </a:lnTo>
                <a:lnTo>
                  <a:pt x="88864" y="55616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44535" y="3651324"/>
            <a:ext cx="1454785" cy="1621790"/>
          </a:xfrm>
          <a:custGeom>
            <a:avLst/>
            <a:gdLst/>
            <a:ahLst/>
            <a:cxnLst/>
            <a:rect l="l" t="t" r="r" b="b"/>
            <a:pathLst>
              <a:path w="1454785" h="1621789">
                <a:moveTo>
                  <a:pt x="45342" y="590148"/>
                </a:moveTo>
                <a:lnTo>
                  <a:pt x="62649" y="541235"/>
                </a:lnTo>
                <a:lnTo>
                  <a:pt x="82322" y="493988"/>
                </a:lnTo>
                <a:lnTo>
                  <a:pt x="104251" y="448474"/>
                </a:lnTo>
                <a:lnTo>
                  <a:pt x="128328" y="404757"/>
                </a:lnTo>
                <a:lnTo>
                  <a:pt x="154442" y="362903"/>
                </a:lnTo>
                <a:lnTo>
                  <a:pt x="182484" y="322979"/>
                </a:lnTo>
                <a:lnTo>
                  <a:pt x="212345" y="285048"/>
                </a:lnTo>
                <a:lnTo>
                  <a:pt x="243915" y="249178"/>
                </a:lnTo>
                <a:lnTo>
                  <a:pt x="277086" y="215433"/>
                </a:lnTo>
                <a:lnTo>
                  <a:pt x="311746" y="183879"/>
                </a:lnTo>
                <a:lnTo>
                  <a:pt x="347787" y="154582"/>
                </a:lnTo>
                <a:lnTo>
                  <a:pt x="385100" y="127607"/>
                </a:lnTo>
                <a:lnTo>
                  <a:pt x="423575" y="103020"/>
                </a:lnTo>
                <a:lnTo>
                  <a:pt x="463103" y="80886"/>
                </a:lnTo>
                <a:lnTo>
                  <a:pt x="503573" y="61271"/>
                </a:lnTo>
                <a:lnTo>
                  <a:pt x="544877" y="44240"/>
                </a:lnTo>
                <a:lnTo>
                  <a:pt x="586906" y="29859"/>
                </a:lnTo>
                <a:lnTo>
                  <a:pt x="629549" y="18194"/>
                </a:lnTo>
                <a:lnTo>
                  <a:pt x="672697" y="9310"/>
                </a:lnTo>
                <a:lnTo>
                  <a:pt x="716242" y="3272"/>
                </a:lnTo>
                <a:lnTo>
                  <a:pt x="760073" y="147"/>
                </a:lnTo>
                <a:lnTo>
                  <a:pt x="804080" y="0"/>
                </a:lnTo>
                <a:lnTo>
                  <a:pt x="848156" y="2895"/>
                </a:lnTo>
                <a:lnTo>
                  <a:pt x="892189" y="8900"/>
                </a:lnTo>
                <a:lnTo>
                  <a:pt x="936071" y="18079"/>
                </a:lnTo>
                <a:lnTo>
                  <a:pt x="979692" y="30498"/>
                </a:lnTo>
                <a:lnTo>
                  <a:pt x="1024178" y="46773"/>
                </a:lnTo>
                <a:lnTo>
                  <a:pt x="1067134" y="66268"/>
                </a:lnTo>
                <a:lnTo>
                  <a:pt x="1108450" y="88878"/>
                </a:lnTo>
                <a:lnTo>
                  <a:pt x="1148012" y="114495"/>
                </a:lnTo>
                <a:lnTo>
                  <a:pt x="1185708" y="143016"/>
                </a:lnTo>
                <a:lnTo>
                  <a:pt x="1221427" y="174334"/>
                </a:lnTo>
                <a:lnTo>
                  <a:pt x="1255056" y="208344"/>
                </a:lnTo>
                <a:lnTo>
                  <a:pt x="1286483" y="244939"/>
                </a:lnTo>
                <a:lnTo>
                  <a:pt x="1315596" y="284015"/>
                </a:lnTo>
                <a:lnTo>
                  <a:pt x="1342282" y="325465"/>
                </a:lnTo>
                <a:lnTo>
                  <a:pt x="1366430" y="369184"/>
                </a:lnTo>
                <a:lnTo>
                  <a:pt x="1387927" y="415066"/>
                </a:lnTo>
                <a:lnTo>
                  <a:pt x="1405218" y="458966"/>
                </a:lnTo>
                <a:lnTo>
                  <a:pt x="1419916" y="503940"/>
                </a:lnTo>
                <a:lnTo>
                  <a:pt x="1432016" y="549856"/>
                </a:lnTo>
                <a:lnTo>
                  <a:pt x="1441514" y="596578"/>
                </a:lnTo>
                <a:lnTo>
                  <a:pt x="1448405" y="643975"/>
                </a:lnTo>
                <a:lnTo>
                  <a:pt x="1452685" y="691914"/>
                </a:lnTo>
                <a:lnTo>
                  <a:pt x="1454349" y="740260"/>
                </a:lnTo>
                <a:lnTo>
                  <a:pt x="1453392" y="788882"/>
                </a:lnTo>
                <a:lnTo>
                  <a:pt x="1449811" y="837645"/>
                </a:lnTo>
                <a:lnTo>
                  <a:pt x="1443599" y="886416"/>
                </a:lnTo>
                <a:lnTo>
                  <a:pt x="1434754" y="935062"/>
                </a:lnTo>
                <a:lnTo>
                  <a:pt x="1423270" y="983451"/>
                </a:lnTo>
                <a:lnTo>
                  <a:pt x="1409142" y="1031448"/>
                </a:lnTo>
                <a:lnTo>
                  <a:pt x="1391835" y="1080361"/>
                </a:lnTo>
                <a:lnTo>
                  <a:pt x="1372162" y="1127608"/>
                </a:lnTo>
                <a:lnTo>
                  <a:pt x="1350233" y="1173123"/>
                </a:lnTo>
                <a:lnTo>
                  <a:pt x="1326157" y="1216840"/>
                </a:lnTo>
                <a:lnTo>
                  <a:pt x="1300042" y="1258693"/>
                </a:lnTo>
                <a:lnTo>
                  <a:pt x="1272000" y="1298618"/>
                </a:lnTo>
                <a:lnTo>
                  <a:pt x="1242139" y="1336548"/>
                </a:lnTo>
                <a:lnTo>
                  <a:pt x="1210569" y="1372419"/>
                </a:lnTo>
                <a:lnTo>
                  <a:pt x="1177399" y="1406163"/>
                </a:lnTo>
                <a:lnTo>
                  <a:pt x="1142738" y="1437717"/>
                </a:lnTo>
                <a:lnTo>
                  <a:pt x="1106697" y="1467014"/>
                </a:lnTo>
                <a:lnTo>
                  <a:pt x="1069384" y="1493990"/>
                </a:lnTo>
                <a:lnTo>
                  <a:pt x="1030909" y="1518577"/>
                </a:lnTo>
                <a:lnTo>
                  <a:pt x="991382" y="1540711"/>
                </a:lnTo>
                <a:lnTo>
                  <a:pt x="950911" y="1560326"/>
                </a:lnTo>
                <a:lnTo>
                  <a:pt x="909607" y="1577357"/>
                </a:lnTo>
                <a:lnTo>
                  <a:pt x="867579" y="1591737"/>
                </a:lnTo>
                <a:lnTo>
                  <a:pt x="824935" y="1603403"/>
                </a:lnTo>
                <a:lnTo>
                  <a:pt x="781787" y="1612287"/>
                </a:lnTo>
                <a:lnTo>
                  <a:pt x="738242" y="1618324"/>
                </a:lnTo>
                <a:lnTo>
                  <a:pt x="694412" y="1621449"/>
                </a:lnTo>
                <a:lnTo>
                  <a:pt x="650404" y="1621597"/>
                </a:lnTo>
                <a:lnTo>
                  <a:pt x="606328" y="1618701"/>
                </a:lnTo>
                <a:lnTo>
                  <a:pt x="562295" y="1612696"/>
                </a:lnTo>
                <a:lnTo>
                  <a:pt x="518413" y="1603517"/>
                </a:lnTo>
                <a:lnTo>
                  <a:pt x="474792" y="1591098"/>
                </a:lnTo>
                <a:lnTo>
                  <a:pt x="432164" y="1575609"/>
                </a:lnTo>
                <a:lnTo>
                  <a:pt x="391223" y="1557341"/>
                </a:lnTo>
                <a:lnTo>
                  <a:pt x="352018" y="1536411"/>
                </a:lnTo>
                <a:lnTo>
                  <a:pt x="314601" y="1512937"/>
                </a:lnTo>
                <a:lnTo>
                  <a:pt x="279020" y="1487037"/>
                </a:lnTo>
                <a:lnTo>
                  <a:pt x="245327" y="1458826"/>
                </a:lnTo>
                <a:lnTo>
                  <a:pt x="213573" y="1428423"/>
                </a:lnTo>
                <a:lnTo>
                  <a:pt x="183806" y="1395945"/>
                </a:lnTo>
                <a:lnTo>
                  <a:pt x="156078" y="1361509"/>
                </a:lnTo>
                <a:lnTo>
                  <a:pt x="130439" y="1325232"/>
                </a:lnTo>
                <a:lnTo>
                  <a:pt x="106939" y="1287232"/>
                </a:lnTo>
                <a:lnTo>
                  <a:pt x="85628" y="1247626"/>
                </a:lnTo>
                <a:lnTo>
                  <a:pt x="66557" y="1206530"/>
                </a:lnTo>
                <a:lnTo>
                  <a:pt x="49776" y="1164063"/>
                </a:lnTo>
                <a:lnTo>
                  <a:pt x="35336" y="1120342"/>
                </a:lnTo>
                <a:lnTo>
                  <a:pt x="23286" y="1075483"/>
                </a:lnTo>
                <a:lnTo>
                  <a:pt x="13677" y="1029605"/>
                </a:lnTo>
                <a:lnTo>
                  <a:pt x="6560" y="982824"/>
                </a:lnTo>
                <a:lnTo>
                  <a:pt x="1984" y="935257"/>
                </a:lnTo>
                <a:lnTo>
                  <a:pt x="0" y="887022"/>
                </a:lnTo>
                <a:lnTo>
                  <a:pt x="658" y="838237"/>
                </a:lnTo>
                <a:lnTo>
                  <a:pt x="4008" y="789017"/>
                </a:lnTo>
                <a:lnTo>
                  <a:pt x="10102" y="739481"/>
                </a:lnTo>
                <a:lnTo>
                  <a:pt x="18988" y="689746"/>
                </a:lnTo>
                <a:lnTo>
                  <a:pt x="30718" y="639930"/>
                </a:lnTo>
                <a:lnTo>
                  <a:pt x="45342" y="590148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38823" y="3672970"/>
            <a:ext cx="1426210" cy="600075"/>
          </a:xfrm>
          <a:custGeom>
            <a:avLst/>
            <a:gdLst/>
            <a:ahLst/>
            <a:cxnLst/>
            <a:rect l="l" t="t" r="r" b="b"/>
            <a:pathLst>
              <a:path w="1426210" h="600075">
                <a:moveTo>
                  <a:pt x="712799" y="599699"/>
                </a:moveTo>
                <a:lnTo>
                  <a:pt x="647920" y="598474"/>
                </a:lnTo>
                <a:lnTo>
                  <a:pt x="584673" y="594869"/>
                </a:lnTo>
                <a:lnTo>
                  <a:pt x="523309" y="588989"/>
                </a:lnTo>
                <a:lnTo>
                  <a:pt x="464080" y="580940"/>
                </a:lnTo>
                <a:lnTo>
                  <a:pt x="407239" y="570829"/>
                </a:lnTo>
                <a:lnTo>
                  <a:pt x="353036" y="558761"/>
                </a:lnTo>
                <a:lnTo>
                  <a:pt x="301723" y="544842"/>
                </a:lnTo>
                <a:lnTo>
                  <a:pt x="253551" y="529179"/>
                </a:lnTo>
                <a:lnTo>
                  <a:pt x="208774" y="511876"/>
                </a:lnTo>
                <a:lnTo>
                  <a:pt x="167641" y="493039"/>
                </a:lnTo>
                <a:lnTo>
                  <a:pt x="130405" y="472775"/>
                </a:lnTo>
                <a:lnTo>
                  <a:pt x="97318" y="451190"/>
                </a:lnTo>
                <a:lnTo>
                  <a:pt x="44594" y="404477"/>
                </a:lnTo>
                <a:lnTo>
                  <a:pt x="11484" y="353748"/>
                </a:lnTo>
                <a:lnTo>
                  <a:pt x="0" y="299849"/>
                </a:lnTo>
                <a:lnTo>
                  <a:pt x="18006" y="232874"/>
                </a:lnTo>
                <a:lnTo>
                  <a:pt x="40080" y="200718"/>
                </a:lnTo>
                <a:lnTo>
                  <a:pt x="70483" y="169842"/>
                </a:lnTo>
                <a:lnTo>
                  <a:pt x="108925" y="140538"/>
                </a:lnTo>
                <a:lnTo>
                  <a:pt x="155119" y="113101"/>
                </a:lnTo>
                <a:lnTo>
                  <a:pt x="208773" y="87824"/>
                </a:lnTo>
                <a:lnTo>
                  <a:pt x="250265" y="71700"/>
                </a:lnTo>
                <a:lnTo>
                  <a:pt x="294375" y="57097"/>
                </a:lnTo>
                <a:lnTo>
                  <a:pt x="340865" y="44055"/>
                </a:lnTo>
                <a:lnTo>
                  <a:pt x="389493" y="32617"/>
                </a:lnTo>
                <a:lnTo>
                  <a:pt x="440023" y="22824"/>
                </a:lnTo>
                <a:lnTo>
                  <a:pt x="492213" y="14719"/>
                </a:lnTo>
                <a:lnTo>
                  <a:pt x="545825" y="8342"/>
                </a:lnTo>
                <a:lnTo>
                  <a:pt x="600620" y="3735"/>
                </a:lnTo>
                <a:lnTo>
                  <a:pt x="656358" y="940"/>
                </a:lnTo>
                <a:lnTo>
                  <a:pt x="712799" y="0"/>
                </a:lnTo>
                <a:lnTo>
                  <a:pt x="777679" y="1225"/>
                </a:lnTo>
                <a:lnTo>
                  <a:pt x="840926" y="4830"/>
                </a:lnTo>
                <a:lnTo>
                  <a:pt x="902290" y="10710"/>
                </a:lnTo>
                <a:lnTo>
                  <a:pt x="961519" y="18759"/>
                </a:lnTo>
                <a:lnTo>
                  <a:pt x="1018360" y="28870"/>
                </a:lnTo>
                <a:lnTo>
                  <a:pt x="1072563" y="40938"/>
                </a:lnTo>
                <a:lnTo>
                  <a:pt x="1123876" y="54857"/>
                </a:lnTo>
                <a:lnTo>
                  <a:pt x="1172048" y="70520"/>
                </a:lnTo>
                <a:lnTo>
                  <a:pt x="1216825" y="87823"/>
                </a:lnTo>
                <a:lnTo>
                  <a:pt x="1257958" y="106660"/>
                </a:lnTo>
                <a:lnTo>
                  <a:pt x="1295194" y="126924"/>
                </a:lnTo>
                <a:lnTo>
                  <a:pt x="1328281" y="148509"/>
                </a:lnTo>
                <a:lnTo>
                  <a:pt x="1381005" y="195222"/>
                </a:lnTo>
                <a:lnTo>
                  <a:pt x="1414115" y="245951"/>
                </a:lnTo>
                <a:lnTo>
                  <a:pt x="1425599" y="299849"/>
                </a:lnTo>
                <a:lnTo>
                  <a:pt x="1414115" y="353748"/>
                </a:lnTo>
                <a:lnTo>
                  <a:pt x="1381005" y="404477"/>
                </a:lnTo>
                <a:lnTo>
                  <a:pt x="1328281" y="451190"/>
                </a:lnTo>
                <a:lnTo>
                  <a:pt x="1295194" y="472775"/>
                </a:lnTo>
                <a:lnTo>
                  <a:pt x="1257958" y="493039"/>
                </a:lnTo>
                <a:lnTo>
                  <a:pt x="1216825" y="511876"/>
                </a:lnTo>
                <a:lnTo>
                  <a:pt x="1172048" y="529179"/>
                </a:lnTo>
                <a:lnTo>
                  <a:pt x="1123876" y="544842"/>
                </a:lnTo>
                <a:lnTo>
                  <a:pt x="1072563" y="558761"/>
                </a:lnTo>
                <a:lnTo>
                  <a:pt x="1018360" y="570829"/>
                </a:lnTo>
                <a:lnTo>
                  <a:pt x="961519" y="580940"/>
                </a:lnTo>
                <a:lnTo>
                  <a:pt x="902290" y="588989"/>
                </a:lnTo>
                <a:lnTo>
                  <a:pt x="840926" y="594869"/>
                </a:lnTo>
                <a:lnTo>
                  <a:pt x="777679" y="598474"/>
                </a:lnTo>
                <a:lnTo>
                  <a:pt x="712799" y="59969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36491" y="1802705"/>
            <a:ext cx="1281430" cy="363855"/>
          </a:xfrm>
          <a:custGeom>
            <a:avLst/>
            <a:gdLst/>
            <a:ahLst/>
            <a:cxnLst/>
            <a:rect l="l" t="t" r="r" b="b"/>
            <a:pathLst>
              <a:path w="1281429" h="363855">
                <a:moveTo>
                  <a:pt x="640649" y="0"/>
                </a:moveTo>
                <a:lnTo>
                  <a:pt x="710455" y="1065"/>
                </a:lnTo>
                <a:lnTo>
                  <a:pt x="778084" y="4189"/>
                </a:lnTo>
                <a:lnTo>
                  <a:pt x="843144" y="9260"/>
                </a:lnTo>
                <a:lnTo>
                  <a:pt x="905246" y="16167"/>
                </a:lnTo>
                <a:lnTo>
                  <a:pt x="963998" y="24800"/>
                </a:lnTo>
                <a:lnTo>
                  <a:pt x="1019009" y="35047"/>
                </a:lnTo>
                <a:lnTo>
                  <a:pt x="1069889" y="46799"/>
                </a:lnTo>
                <a:lnTo>
                  <a:pt x="1116247" y="59943"/>
                </a:lnTo>
                <a:lnTo>
                  <a:pt x="1157691" y="74369"/>
                </a:lnTo>
                <a:lnTo>
                  <a:pt x="1193832" y="89967"/>
                </a:lnTo>
                <a:lnTo>
                  <a:pt x="1248639" y="124234"/>
                </a:lnTo>
                <a:lnTo>
                  <a:pt x="1277540" y="161857"/>
                </a:lnTo>
                <a:lnTo>
                  <a:pt x="1281299" y="181649"/>
                </a:lnTo>
                <a:lnTo>
                  <a:pt x="1249851" y="237864"/>
                </a:lnTo>
                <a:lnTo>
                  <a:pt x="1211610" y="264041"/>
                </a:lnTo>
                <a:lnTo>
                  <a:pt x="1159308" y="288281"/>
                </a:lnTo>
                <a:lnTo>
                  <a:pt x="1093657" y="310095"/>
                </a:lnTo>
                <a:lnTo>
                  <a:pt x="1052073" y="320892"/>
                </a:lnTo>
                <a:lnTo>
                  <a:pt x="1007612" y="330548"/>
                </a:lnTo>
                <a:lnTo>
                  <a:pt x="960571" y="339029"/>
                </a:lnTo>
                <a:lnTo>
                  <a:pt x="911244" y="346301"/>
                </a:lnTo>
                <a:lnTo>
                  <a:pt x="859926" y="352328"/>
                </a:lnTo>
                <a:lnTo>
                  <a:pt x="806913" y="357076"/>
                </a:lnTo>
                <a:lnTo>
                  <a:pt x="752499" y="360510"/>
                </a:lnTo>
                <a:lnTo>
                  <a:pt x="696980" y="362596"/>
                </a:lnTo>
                <a:lnTo>
                  <a:pt x="640649" y="363299"/>
                </a:lnTo>
                <a:lnTo>
                  <a:pt x="570844" y="362234"/>
                </a:lnTo>
                <a:lnTo>
                  <a:pt x="503215" y="359110"/>
                </a:lnTo>
                <a:lnTo>
                  <a:pt x="438155" y="354039"/>
                </a:lnTo>
                <a:lnTo>
                  <a:pt x="376053" y="347132"/>
                </a:lnTo>
                <a:lnTo>
                  <a:pt x="317301" y="338499"/>
                </a:lnTo>
                <a:lnTo>
                  <a:pt x="262290" y="328252"/>
                </a:lnTo>
                <a:lnTo>
                  <a:pt x="211410" y="316500"/>
                </a:lnTo>
                <a:lnTo>
                  <a:pt x="165052" y="303356"/>
                </a:lnTo>
                <a:lnTo>
                  <a:pt x="123608" y="288930"/>
                </a:lnTo>
                <a:lnTo>
                  <a:pt x="87467" y="273332"/>
                </a:lnTo>
                <a:lnTo>
                  <a:pt x="32660" y="239065"/>
                </a:lnTo>
                <a:lnTo>
                  <a:pt x="3759" y="201442"/>
                </a:lnTo>
                <a:lnTo>
                  <a:pt x="0" y="181649"/>
                </a:lnTo>
                <a:lnTo>
                  <a:pt x="31448" y="125435"/>
                </a:lnTo>
                <a:lnTo>
                  <a:pt x="69689" y="99258"/>
                </a:lnTo>
                <a:lnTo>
                  <a:pt x="121991" y="75018"/>
                </a:lnTo>
                <a:lnTo>
                  <a:pt x="187641" y="53203"/>
                </a:lnTo>
                <a:lnTo>
                  <a:pt x="229226" y="42407"/>
                </a:lnTo>
                <a:lnTo>
                  <a:pt x="273687" y="32751"/>
                </a:lnTo>
                <a:lnTo>
                  <a:pt x="320728" y="24269"/>
                </a:lnTo>
                <a:lnTo>
                  <a:pt x="370055" y="16998"/>
                </a:lnTo>
                <a:lnTo>
                  <a:pt x="421372" y="10971"/>
                </a:lnTo>
                <a:lnTo>
                  <a:pt x="474386" y="6223"/>
                </a:lnTo>
                <a:lnTo>
                  <a:pt x="528800" y="2789"/>
                </a:lnTo>
                <a:lnTo>
                  <a:pt x="584319" y="703"/>
                </a:lnTo>
                <a:lnTo>
                  <a:pt x="640649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16556" y="2171540"/>
            <a:ext cx="631825" cy="1295400"/>
          </a:xfrm>
          <a:custGeom>
            <a:avLst/>
            <a:gdLst/>
            <a:ahLst/>
            <a:cxnLst/>
            <a:rect l="l" t="t" r="r" b="b"/>
            <a:pathLst>
              <a:path w="631825" h="1295400">
                <a:moveTo>
                  <a:pt x="75626" y="724177"/>
                </a:moveTo>
                <a:lnTo>
                  <a:pt x="55900" y="658018"/>
                </a:lnTo>
                <a:lnTo>
                  <a:pt x="39177" y="592995"/>
                </a:lnTo>
                <a:lnTo>
                  <a:pt x="25440" y="529470"/>
                </a:lnTo>
                <a:lnTo>
                  <a:pt x="14672" y="467803"/>
                </a:lnTo>
                <a:lnTo>
                  <a:pt x="6854" y="408356"/>
                </a:lnTo>
                <a:lnTo>
                  <a:pt x="1969" y="351493"/>
                </a:lnTo>
                <a:lnTo>
                  <a:pt x="0" y="297573"/>
                </a:lnTo>
                <a:lnTo>
                  <a:pt x="928" y="246959"/>
                </a:lnTo>
                <a:lnTo>
                  <a:pt x="4737" y="200014"/>
                </a:lnTo>
                <a:lnTo>
                  <a:pt x="11409" y="157097"/>
                </a:lnTo>
                <a:lnTo>
                  <a:pt x="20926" y="118572"/>
                </a:lnTo>
                <a:lnTo>
                  <a:pt x="48426" y="56143"/>
                </a:lnTo>
                <a:lnTo>
                  <a:pt x="87096" y="15619"/>
                </a:lnTo>
                <a:lnTo>
                  <a:pt x="110576" y="4477"/>
                </a:lnTo>
                <a:lnTo>
                  <a:pt x="179887" y="6660"/>
                </a:lnTo>
                <a:lnTo>
                  <a:pt x="218029" y="24162"/>
                </a:lnTo>
                <a:lnTo>
                  <a:pt x="257821" y="52212"/>
                </a:lnTo>
                <a:lnTo>
                  <a:pt x="298760" y="90514"/>
                </a:lnTo>
                <a:lnTo>
                  <a:pt x="340339" y="138772"/>
                </a:lnTo>
                <a:lnTo>
                  <a:pt x="365181" y="172099"/>
                </a:lnTo>
                <a:lnTo>
                  <a:pt x="389558" y="208176"/>
                </a:lnTo>
                <a:lnTo>
                  <a:pt x="413370" y="246799"/>
                </a:lnTo>
                <a:lnTo>
                  <a:pt x="436514" y="287761"/>
                </a:lnTo>
                <a:lnTo>
                  <a:pt x="458888" y="330858"/>
                </a:lnTo>
                <a:lnTo>
                  <a:pt x="480389" y="375884"/>
                </a:lnTo>
                <a:lnTo>
                  <a:pt x="500916" y="422635"/>
                </a:lnTo>
                <a:lnTo>
                  <a:pt x="520366" y="470904"/>
                </a:lnTo>
                <a:lnTo>
                  <a:pt x="538637" y="520486"/>
                </a:lnTo>
                <a:lnTo>
                  <a:pt x="555626" y="571177"/>
                </a:lnTo>
                <a:lnTo>
                  <a:pt x="575352" y="637335"/>
                </a:lnTo>
                <a:lnTo>
                  <a:pt x="592075" y="702358"/>
                </a:lnTo>
                <a:lnTo>
                  <a:pt x="605812" y="765884"/>
                </a:lnTo>
                <a:lnTo>
                  <a:pt x="616581" y="827551"/>
                </a:lnTo>
                <a:lnTo>
                  <a:pt x="624399" y="886997"/>
                </a:lnTo>
                <a:lnTo>
                  <a:pt x="629283" y="943861"/>
                </a:lnTo>
                <a:lnTo>
                  <a:pt x="631253" y="997781"/>
                </a:lnTo>
                <a:lnTo>
                  <a:pt x="630324" y="1048394"/>
                </a:lnTo>
                <a:lnTo>
                  <a:pt x="626515" y="1095340"/>
                </a:lnTo>
                <a:lnTo>
                  <a:pt x="619843" y="1138257"/>
                </a:lnTo>
                <a:lnTo>
                  <a:pt x="610326" y="1176782"/>
                </a:lnTo>
                <a:lnTo>
                  <a:pt x="582826" y="1239211"/>
                </a:lnTo>
                <a:lnTo>
                  <a:pt x="544156" y="1279734"/>
                </a:lnTo>
                <a:lnTo>
                  <a:pt x="520676" y="1290877"/>
                </a:lnTo>
                <a:lnTo>
                  <a:pt x="495079" y="1295378"/>
                </a:lnTo>
                <a:lnTo>
                  <a:pt x="468142" y="1293227"/>
                </a:lnTo>
                <a:lnTo>
                  <a:pt x="440089" y="1284708"/>
                </a:lnTo>
                <a:lnTo>
                  <a:pt x="381529" y="1249710"/>
                </a:lnTo>
                <a:lnTo>
                  <a:pt x="351470" y="1223800"/>
                </a:lnTo>
                <a:lnTo>
                  <a:pt x="321190" y="1192662"/>
                </a:lnTo>
                <a:lnTo>
                  <a:pt x="290913" y="1156581"/>
                </a:lnTo>
                <a:lnTo>
                  <a:pt x="260861" y="1115843"/>
                </a:lnTo>
                <a:lnTo>
                  <a:pt x="231260" y="1070731"/>
                </a:lnTo>
                <a:lnTo>
                  <a:pt x="202332" y="1021531"/>
                </a:lnTo>
                <a:lnTo>
                  <a:pt x="174301" y="968527"/>
                </a:lnTo>
                <a:lnTo>
                  <a:pt x="147392" y="912006"/>
                </a:lnTo>
                <a:lnTo>
                  <a:pt x="121827" y="852250"/>
                </a:lnTo>
                <a:lnTo>
                  <a:pt x="97830" y="789545"/>
                </a:lnTo>
                <a:lnTo>
                  <a:pt x="75626" y="724177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06763" y="4189726"/>
            <a:ext cx="410845" cy="410209"/>
          </a:xfrm>
          <a:custGeom>
            <a:avLst/>
            <a:gdLst/>
            <a:ahLst/>
            <a:cxnLst/>
            <a:rect l="l" t="t" r="r" b="b"/>
            <a:pathLst>
              <a:path w="410845" h="410210">
                <a:moveTo>
                  <a:pt x="22461" y="297797"/>
                </a:moveTo>
                <a:lnTo>
                  <a:pt x="5893" y="253441"/>
                </a:lnTo>
                <a:lnTo>
                  <a:pt x="0" y="207967"/>
                </a:lnTo>
                <a:lnTo>
                  <a:pt x="4243" y="163030"/>
                </a:lnTo>
                <a:lnTo>
                  <a:pt x="18088" y="120288"/>
                </a:lnTo>
                <a:lnTo>
                  <a:pt x="40997" y="81397"/>
                </a:lnTo>
                <a:lnTo>
                  <a:pt x="72433" y="48015"/>
                </a:lnTo>
                <a:lnTo>
                  <a:pt x="111861" y="21797"/>
                </a:lnTo>
                <a:lnTo>
                  <a:pt x="149479" y="7053"/>
                </a:lnTo>
                <a:lnTo>
                  <a:pt x="188879" y="0"/>
                </a:lnTo>
                <a:lnTo>
                  <a:pt x="228898" y="729"/>
                </a:lnTo>
                <a:lnTo>
                  <a:pt x="268376" y="9335"/>
                </a:lnTo>
                <a:lnTo>
                  <a:pt x="305402" y="25510"/>
                </a:lnTo>
                <a:lnTo>
                  <a:pt x="338249" y="48382"/>
                </a:lnTo>
                <a:lnTo>
                  <a:pt x="366031" y="77196"/>
                </a:lnTo>
                <a:lnTo>
                  <a:pt x="387861" y="111197"/>
                </a:lnTo>
                <a:lnTo>
                  <a:pt x="404428" y="155552"/>
                </a:lnTo>
                <a:lnTo>
                  <a:pt x="410322" y="201027"/>
                </a:lnTo>
                <a:lnTo>
                  <a:pt x="406078" y="245963"/>
                </a:lnTo>
                <a:lnTo>
                  <a:pt x="392233" y="288705"/>
                </a:lnTo>
                <a:lnTo>
                  <a:pt x="369324" y="327596"/>
                </a:lnTo>
                <a:lnTo>
                  <a:pt x="337888" y="360979"/>
                </a:lnTo>
                <a:lnTo>
                  <a:pt x="298461" y="387197"/>
                </a:lnTo>
                <a:lnTo>
                  <a:pt x="254105" y="403764"/>
                </a:lnTo>
                <a:lnTo>
                  <a:pt x="208631" y="409658"/>
                </a:lnTo>
                <a:lnTo>
                  <a:pt x="163694" y="405414"/>
                </a:lnTo>
                <a:lnTo>
                  <a:pt x="120952" y="391569"/>
                </a:lnTo>
                <a:lnTo>
                  <a:pt x="82061" y="368660"/>
                </a:lnTo>
                <a:lnTo>
                  <a:pt x="48679" y="337224"/>
                </a:lnTo>
                <a:lnTo>
                  <a:pt x="22461" y="297797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146327" y="4525087"/>
            <a:ext cx="661670" cy="735330"/>
          </a:xfrm>
          <a:custGeom>
            <a:avLst/>
            <a:gdLst/>
            <a:ahLst/>
            <a:cxnLst/>
            <a:rect l="l" t="t" r="r" b="b"/>
            <a:pathLst>
              <a:path w="661670" h="735329">
                <a:moveTo>
                  <a:pt x="210956" y="472062"/>
                </a:moveTo>
                <a:lnTo>
                  <a:pt x="166594" y="418659"/>
                </a:lnTo>
                <a:lnTo>
                  <a:pt x="126787" y="365476"/>
                </a:lnTo>
                <a:lnTo>
                  <a:pt x="91829" y="313220"/>
                </a:lnTo>
                <a:lnTo>
                  <a:pt x="62011" y="262601"/>
                </a:lnTo>
                <a:lnTo>
                  <a:pt x="37627" y="214328"/>
                </a:lnTo>
                <a:lnTo>
                  <a:pt x="18968" y="169109"/>
                </a:lnTo>
                <a:lnTo>
                  <a:pt x="6328" y="127655"/>
                </a:lnTo>
                <a:lnTo>
                  <a:pt x="0" y="90675"/>
                </a:lnTo>
                <a:lnTo>
                  <a:pt x="274" y="58876"/>
                </a:lnTo>
                <a:lnTo>
                  <a:pt x="7446" y="32969"/>
                </a:lnTo>
                <a:lnTo>
                  <a:pt x="21806" y="13662"/>
                </a:lnTo>
                <a:lnTo>
                  <a:pt x="51289" y="0"/>
                </a:lnTo>
                <a:lnTo>
                  <a:pt x="91192" y="519"/>
                </a:lnTo>
                <a:lnTo>
                  <a:pt x="140215" y="15000"/>
                </a:lnTo>
                <a:lnTo>
                  <a:pt x="197057" y="43224"/>
                </a:lnTo>
                <a:lnTo>
                  <a:pt x="232127" y="65160"/>
                </a:lnTo>
                <a:lnTo>
                  <a:pt x="268169" y="90740"/>
                </a:lnTo>
                <a:lnTo>
                  <a:pt x="304830" y="119659"/>
                </a:lnTo>
                <a:lnTo>
                  <a:pt x="341761" y="151615"/>
                </a:lnTo>
                <a:lnTo>
                  <a:pt x="378609" y="186303"/>
                </a:lnTo>
                <a:lnTo>
                  <a:pt x="415025" y="223420"/>
                </a:lnTo>
                <a:lnTo>
                  <a:pt x="450656" y="262662"/>
                </a:lnTo>
                <a:lnTo>
                  <a:pt x="495018" y="316064"/>
                </a:lnTo>
                <a:lnTo>
                  <a:pt x="534825" y="369248"/>
                </a:lnTo>
                <a:lnTo>
                  <a:pt x="569784" y="421504"/>
                </a:lnTo>
                <a:lnTo>
                  <a:pt x="599601" y="472123"/>
                </a:lnTo>
                <a:lnTo>
                  <a:pt x="623986" y="520396"/>
                </a:lnTo>
                <a:lnTo>
                  <a:pt x="642644" y="565614"/>
                </a:lnTo>
                <a:lnTo>
                  <a:pt x="655284" y="607068"/>
                </a:lnTo>
                <a:lnTo>
                  <a:pt x="661613" y="644049"/>
                </a:lnTo>
                <a:lnTo>
                  <a:pt x="661338" y="675848"/>
                </a:lnTo>
                <a:lnTo>
                  <a:pt x="654166" y="701755"/>
                </a:lnTo>
                <a:lnTo>
                  <a:pt x="639806" y="721062"/>
                </a:lnTo>
                <a:lnTo>
                  <a:pt x="610323" y="734724"/>
                </a:lnTo>
                <a:lnTo>
                  <a:pt x="570420" y="734205"/>
                </a:lnTo>
                <a:lnTo>
                  <a:pt x="521397" y="719724"/>
                </a:lnTo>
                <a:lnTo>
                  <a:pt x="464555" y="691500"/>
                </a:lnTo>
                <a:lnTo>
                  <a:pt x="429485" y="669564"/>
                </a:lnTo>
                <a:lnTo>
                  <a:pt x="393443" y="643984"/>
                </a:lnTo>
                <a:lnTo>
                  <a:pt x="356782" y="615064"/>
                </a:lnTo>
                <a:lnTo>
                  <a:pt x="319851" y="583109"/>
                </a:lnTo>
                <a:lnTo>
                  <a:pt x="283003" y="548421"/>
                </a:lnTo>
                <a:lnTo>
                  <a:pt x="246587" y="511304"/>
                </a:lnTo>
                <a:lnTo>
                  <a:pt x="210956" y="472062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09396" y="6471737"/>
            <a:ext cx="110744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939800" algn="l"/>
              </a:tabLst>
            </a:pPr>
            <a:r>
              <a:rPr sz="1100" b="1" spc="-15" dirty="0">
                <a:solidFill>
                  <a:srgbClr val="0A1B55"/>
                </a:solidFill>
                <a:latin typeface="Arial"/>
                <a:cs typeface="Arial"/>
              </a:rPr>
              <a:t>Robo1x-1.5	</a:t>
            </a:r>
            <a:r>
              <a:rPr sz="1100" b="1" spc="-10" dirty="0">
                <a:solidFill>
                  <a:srgbClr val="0A1B55"/>
                </a:solidFill>
                <a:latin typeface="Arial"/>
                <a:cs typeface="Arial"/>
              </a:rPr>
              <a:t>15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1335" y="-31061"/>
            <a:ext cx="8441329" cy="1007768"/>
          </a:xfrm>
          <a:prstGeom prst="rect">
            <a:avLst/>
          </a:prstGeom>
        </p:spPr>
        <p:txBody>
          <a:bodyPr vert="horz" wrap="square" lIns="0" tIns="228402" rIns="0" bIns="0" rtlCol="0">
            <a:spAutoFit/>
          </a:bodyPr>
          <a:lstStyle/>
          <a:p>
            <a:pPr marL="1165225">
              <a:lnSpc>
                <a:spcPct val="100000"/>
              </a:lnSpc>
            </a:pPr>
            <a:r>
              <a:rPr lang="zh-CN" altLang="en-US" spc="-265" dirty="0" smtClean="0"/>
              <a:t>           </a:t>
            </a:r>
            <a:r>
              <a:rPr lang="zh-CN" altLang="en-US" spc="-265" dirty="0"/>
              <a:t> </a:t>
            </a:r>
            <a:r>
              <a:rPr lang="zh-CN" altLang="en-US" spc="-265" dirty="0" smtClean="0"/>
              <a:t>   </a:t>
            </a:r>
            <a:r>
              <a:rPr lang="zh-CN" altLang="en-US" spc="-265" dirty="0" smtClean="0"/>
              <a:t>异常</a:t>
            </a:r>
            <a:endParaRPr spc="-245" dirty="0"/>
          </a:p>
        </p:txBody>
      </p:sp>
      <p:sp>
        <p:nvSpPr>
          <p:cNvPr id="4" name="object 4"/>
          <p:cNvSpPr/>
          <p:nvPr/>
        </p:nvSpPr>
        <p:spPr>
          <a:xfrm>
            <a:off x="4313103" y="1035844"/>
            <a:ext cx="4571999" cy="5079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88112" y="6296300"/>
            <a:ext cx="4650105" cy="35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04215" marR="5080" indent="-692150">
              <a:lnSpc>
                <a:spcPct val="101200"/>
              </a:lnSpc>
            </a:pPr>
            <a:r>
              <a:rPr sz="1050" spc="-90" dirty="0">
                <a:latin typeface="Arial Unicode MS"/>
                <a:cs typeface="Arial Unicode MS"/>
              </a:rPr>
              <a:t>By Van </a:t>
            </a:r>
            <a:r>
              <a:rPr sz="1050" spc="-70" dirty="0">
                <a:latin typeface="Arial Unicode MS"/>
                <a:cs typeface="Arial Unicode MS"/>
              </a:rPr>
              <a:t>helsing </a:t>
            </a:r>
            <a:r>
              <a:rPr sz="1050" spc="-15" dirty="0">
                <a:latin typeface="Arial Unicode MS"/>
                <a:cs typeface="Arial Unicode MS"/>
              </a:rPr>
              <a:t>- </a:t>
            </a:r>
            <a:r>
              <a:rPr sz="1050" spc="-65" dirty="0">
                <a:latin typeface="Arial Unicode MS"/>
                <a:cs typeface="Arial Unicode MS"/>
              </a:rPr>
              <a:t>self-made </a:t>
            </a:r>
            <a:r>
              <a:rPr sz="1050" spc="-55" dirty="0">
                <a:latin typeface="Arial Unicode MS"/>
                <a:cs typeface="Arial Unicode MS"/>
              </a:rPr>
              <a:t>largely </a:t>
            </a:r>
            <a:r>
              <a:rPr sz="1050" spc="-90" dirty="0">
                <a:latin typeface="Arial Unicode MS"/>
                <a:cs typeface="Arial Unicode MS"/>
              </a:rPr>
              <a:t>based </a:t>
            </a:r>
            <a:r>
              <a:rPr sz="1050" spc="-35" dirty="0">
                <a:latin typeface="Arial Unicode MS"/>
                <a:cs typeface="Arial Unicode MS"/>
              </a:rPr>
              <a:t>on </a:t>
            </a:r>
            <a:r>
              <a:rPr sz="1050" spc="-100" dirty="0">
                <a:latin typeface="Arial Unicode MS"/>
                <a:cs typeface="Arial Unicode MS"/>
              </a:rPr>
              <a:t>an </a:t>
            </a:r>
            <a:r>
              <a:rPr sz="1050" spc="-85" dirty="0">
                <a:latin typeface="Arial Unicode MS"/>
                <a:cs typeface="Arial Unicode MS"/>
              </a:rPr>
              <a:t>image </a:t>
            </a:r>
            <a:r>
              <a:rPr sz="1050" spc="-40" dirty="0">
                <a:latin typeface="Arial Unicode MS"/>
                <a:cs typeface="Arial Unicode MS"/>
              </a:rPr>
              <a:t>at pergatory.mit.edu, </a:t>
            </a:r>
            <a:r>
              <a:rPr sz="1050" spc="-15" dirty="0">
                <a:latin typeface="Arial Unicode MS"/>
                <a:cs typeface="Arial Unicode MS"/>
              </a:rPr>
              <a:t>CC </a:t>
            </a:r>
            <a:r>
              <a:rPr sz="1050" spc="-90" dirty="0">
                <a:latin typeface="Arial Unicode MS"/>
                <a:cs typeface="Arial Unicode MS"/>
              </a:rPr>
              <a:t>BY </a:t>
            </a:r>
            <a:r>
              <a:rPr sz="1050" spc="-65" dirty="0">
                <a:latin typeface="Arial Unicode MS"/>
                <a:cs typeface="Arial Unicode MS"/>
              </a:rPr>
              <a:t>2.5,  </a:t>
            </a:r>
            <a:r>
              <a:rPr sz="1050" spc="-45" dirty="0">
                <a:latin typeface="Arial Unicode MS"/>
                <a:cs typeface="Arial Unicode MS"/>
              </a:rPr>
              <a:t>https://commons.wikimedia.org/w/index.php?curid=2533845</a:t>
            </a:r>
            <a:endParaRPr sz="1050" dirty="0">
              <a:latin typeface="Arial Unicode MS"/>
              <a:cs typeface="Arial Unicode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6041" y="2486896"/>
            <a:ext cx="6199505" cy="20808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9135" marR="690245" indent="1270" algn="ctr">
              <a:lnSpc>
                <a:spcPct val="100699"/>
              </a:lnSpc>
            </a:pPr>
            <a:r>
              <a:rPr sz="3600" spc="-140" dirty="0">
                <a:latin typeface="Arial Unicode MS"/>
                <a:cs typeface="Arial Unicode MS"/>
              </a:rPr>
              <a:t>Prof. </a:t>
            </a:r>
            <a:r>
              <a:rPr sz="3600" spc="-130" dirty="0">
                <a:latin typeface="Arial Unicode MS"/>
                <a:cs typeface="Arial Unicode MS"/>
              </a:rPr>
              <a:t>Mark </a:t>
            </a:r>
            <a:r>
              <a:rPr sz="3600" spc="-155" dirty="0">
                <a:latin typeface="Arial Unicode MS"/>
                <a:cs typeface="Arial Unicode MS"/>
              </a:rPr>
              <a:t>Yim  </a:t>
            </a:r>
            <a:r>
              <a:rPr sz="3600" spc="-105" dirty="0">
                <a:latin typeface="Arial Unicode MS"/>
                <a:cs typeface="Arial Unicode MS"/>
              </a:rPr>
              <a:t>University </a:t>
            </a:r>
            <a:r>
              <a:rPr sz="3600" spc="-60" dirty="0">
                <a:latin typeface="Arial Unicode MS"/>
                <a:cs typeface="Arial Unicode MS"/>
              </a:rPr>
              <a:t>of</a:t>
            </a:r>
            <a:r>
              <a:rPr sz="3600" spc="55" dirty="0">
                <a:latin typeface="Arial Unicode MS"/>
                <a:cs typeface="Arial Unicode MS"/>
              </a:rPr>
              <a:t> </a:t>
            </a:r>
            <a:r>
              <a:rPr sz="3600" spc="-275" dirty="0">
                <a:latin typeface="Arial Unicode MS"/>
                <a:cs typeface="Arial Unicode MS"/>
              </a:rPr>
              <a:t>Pennsylvania</a:t>
            </a:r>
            <a:endParaRPr sz="3600" dirty="0">
              <a:latin typeface="Arial Unicode MS"/>
              <a:cs typeface="Arial Unicode MS"/>
            </a:endParaRPr>
          </a:p>
          <a:p>
            <a:pPr algn="ctr">
              <a:lnSpc>
                <a:spcPct val="100000"/>
              </a:lnSpc>
            </a:pPr>
            <a:endParaRPr lang="en-US" sz="385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zh-CN" altLang="en-US" sz="2400" spc="-140" dirty="0">
                <a:latin typeface="Arial Unicode MS"/>
                <a:cs typeface="Arial Unicode MS"/>
              </a:rPr>
              <a:t>第五周</a:t>
            </a:r>
            <a:r>
              <a:rPr sz="2400" spc="-140" dirty="0" smtClean="0">
                <a:latin typeface="Arial Unicode MS"/>
                <a:cs typeface="Arial Unicode MS"/>
              </a:rPr>
              <a:t>:</a:t>
            </a:r>
            <a:r>
              <a:rPr lang="zh-CN" altLang="en-US" sz="2400" spc="-140" dirty="0">
                <a:latin typeface="Arial Unicode MS"/>
                <a:cs typeface="Arial Unicode MS"/>
              </a:rPr>
              <a:t>正向运动学和</a:t>
            </a:r>
            <a:r>
              <a:rPr lang="en-US" altLang="zh-CN" sz="2400" spc="-140" dirty="0">
                <a:latin typeface="Arial Unicode MS"/>
                <a:cs typeface="Arial Unicode MS"/>
              </a:rPr>
              <a:t>DH</a:t>
            </a:r>
            <a:r>
              <a:rPr lang="zh-CN" altLang="en-US" sz="2400" spc="-140" dirty="0">
                <a:latin typeface="Arial Unicode MS"/>
                <a:cs typeface="Arial Unicode MS"/>
              </a:rPr>
              <a:t>参数</a:t>
            </a:r>
            <a:endParaRPr sz="2400" dirty="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1335" y="-31061"/>
            <a:ext cx="8441329" cy="1237989"/>
          </a:xfrm>
          <a:prstGeom prst="rect">
            <a:avLst/>
          </a:prstGeom>
        </p:spPr>
        <p:txBody>
          <a:bodyPr vert="horz" wrap="square" lIns="0" tIns="723096" rIns="0" bIns="0" rtlCol="0">
            <a:spAutoFit/>
          </a:bodyPr>
          <a:lstStyle/>
          <a:p>
            <a:pPr marL="344805">
              <a:lnSpc>
                <a:spcPct val="100000"/>
              </a:lnSpc>
            </a:pPr>
            <a:r>
              <a:rPr lang="zh-CN" altLang="en-US" sz="3300" b="1" spc="-110" dirty="0">
                <a:solidFill>
                  <a:srgbClr val="0A1B55"/>
                </a:solidFill>
                <a:latin typeface="Arial"/>
                <a:cs typeface="Arial"/>
              </a:rPr>
              <a:t>机器人</a:t>
            </a:r>
            <a:r>
              <a:rPr lang="en-US" altLang="zh-CN" sz="3300" b="1" spc="-110" dirty="0">
                <a:solidFill>
                  <a:srgbClr val="0A1B55"/>
                </a:solidFill>
                <a:latin typeface="Arial"/>
                <a:cs typeface="Arial"/>
              </a:rPr>
              <a:t>:</a:t>
            </a:r>
            <a:r>
              <a:rPr lang="zh-CN" altLang="en-US" sz="3300" b="1" spc="-55" dirty="0">
                <a:solidFill>
                  <a:srgbClr val="0A1B55"/>
                </a:solidFill>
                <a:latin typeface="Arial"/>
                <a:cs typeface="Arial"/>
              </a:rPr>
              <a:t> </a:t>
            </a:r>
            <a:r>
              <a:rPr lang="zh-CN" altLang="en-US" sz="3300" b="1" spc="-50" dirty="0">
                <a:solidFill>
                  <a:srgbClr val="0A1B55"/>
                </a:solidFill>
                <a:latin typeface="Arial"/>
                <a:cs typeface="Arial"/>
              </a:rPr>
              <a:t>基本原理</a:t>
            </a:r>
            <a:endParaRPr sz="33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3308" y="1274726"/>
            <a:ext cx="6224300" cy="10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4108" y="1300125"/>
            <a:ext cx="6123305" cy="0"/>
          </a:xfrm>
          <a:custGeom>
            <a:avLst/>
            <a:gdLst/>
            <a:ahLst/>
            <a:cxnLst/>
            <a:rect l="l" t="t" r="r" b="b"/>
            <a:pathLst>
              <a:path w="6123305">
                <a:moveTo>
                  <a:pt x="0" y="0"/>
                </a:moveTo>
                <a:lnTo>
                  <a:pt x="6122699" y="0"/>
                </a:lnTo>
              </a:path>
            </a:pathLst>
          </a:custGeom>
          <a:ln w="25399">
            <a:solidFill>
              <a:srgbClr val="8D00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-15" dirty="0"/>
              <a:t>Robo1x-1.5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10" dirty="0"/>
              <a:t>16</a:t>
            </a:fld>
            <a:endParaRPr spc="-1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335" y="-31061"/>
            <a:ext cx="8441329" cy="1007768"/>
          </a:xfrm>
          <a:prstGeom prst="rect">
            <a:avLst/>
          </a:prstGeom>
        </p:spPr>
        <p:txBody>
          <a:bodyPr vert="horz" wrap="square" lIns="0" tIns="228402" rIns="0" bIns="0" rtlCol="0">
            <a:spAutoFit/>
          </a:bodyPr>
          <a:lstStyle/>
          <a:p>
            <a:pPr marL="1593215">
              <a:lnSpc>
                <a:spcPct val="100000"/>
              </a:lnSpc>
            </a:pPr>
            <a:r>
              <a:rPr lang="zh-CN" altLang="en-US" spc="-145" dirty="0" smtClean="0"/>
              <a:t>    正向</a:t>
            </a:r>
            <a:r>
              <a:rPr lang="zh-CN" altLang="en-US" spc="-145" dirty="0"/>
              <a:t>运动学</a:t>
            </a:r>
            <a:endParaRPr spc="-235" dirty="0"/>
          </a:p>
        </p:txBody>
      </p:sp>
      <p:sp>
        <p:nvSpPr>
          <p:cNvPr id="3" name="object 3"/>
          <p:cNvSpPr/>
          <p:nvPr/>
        </p:nvSpPr>
        <p:spPr>
          <a:xfrm>
            <a:off x="2596896" y="957072"/>
            <a:ext cx="3950099" cy="59009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-15" dirty="0"/>
              <a:t>Robo1x-1.5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10" dirty="0"/>
              <a:t>17</a:t>
            </a:fld>
            <a:endParaRPr spc="-1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335" y="-31061"/>
            <a:ext cx="8441329" cy="1007768"/>
          </a:xfrm>
          <a:prstGeom prst="rect">
            <a:avLst/>
          </a:prstGeom>
        </p:spPr>
        <p:txBody>
          <a:bodyPr vert="horz" wrap="square" lIns="0" tIns="228402" rIns="0" bIns="0" rtlCol="0">
            <a:spAutoFit/>
          </a:bodyPr>
          <a:lstStyle/>
          <a:p>
            <a:pPr marL="1423035" algn="l">
              <a:lnSpc>
                <a:spcPct val="100000"/>
              </a:lnSpc>
            </a:pP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        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标记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约束</a:t>
            </a:r>
            <a:endParaRPr spc="-180" dirty="0"/>
          </a:p>
        </p:txBody>
      </p:sp>
      <p:sp>
        <p:nvSpPr>
          <p:cNvPr id="3" name="object 3"/>
          <p:cNvSpPr/>
          <p:nvPr/>
        </p:nvSpPr>
        <p:spPr>
          <a:xfrm>
            <a:off x="2448145" y="5051516"/>
            <a:ext cx="958850" cy="0"/>
          </a:xfrm>
          <a:custGeom>
            <a:avLst/>
            <a:gdLst/>
            <a:ahLst/>
            <a:cxnLst/>
            <a:rect l="l" t="t" r="r" b="b"/>
            <a:pathLst>
              <a:path w="958850">
                <a:moveTo>
                  <a:pt x="0" y="0"/>
                </a:moveTo>
                <a:lnTo>
                  <a:pt x="95849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22226" y="4641207"/>
            <a:ext cx="410845" cy="410845"/>
          </a:xfrm>
          <a:custGeom>
            <a:avLst/>
            <a:gdLst/>
            <a:ahLst/>
            <a:cxnLst/>
            <a:rect l="l" t="t" r="r" b="b"/>
            <a:pathLst>
              <a:path w="410844" h="410845">
                <a:moveTo>
                  <a:pt x="0" y="205199"/>
                </a:moveTo>
                <a:lnTo>
                  <a:pt x="5419" y="158149"/>
                </a:lnTo>
                <a:lnTo>
                  <a:pt x="20856" y="114958"/>
                </a:lnTo>
                <a:lnTo>
                  <a:pt x="45080" y="76857"/>
                </a:lnTo>
                <a:lnTo>
                  <a:pt x="76857" y="45080"/>
                </a:lnTo>
                <a:lnTo>
                  <a:pt x="114958" y="20856"/>
                </a:lnTo>
                <a:lnTo>
                  <a:pt x="158149" y="5419"/>
                </a:lnTo>
                <a:lnTo>
                  <a:pt x="205199" y="0"/>
                </a:lnTo>
                <a:lnTo>
                  <a:pt x="245419" y="3979"/>
                </a:lnTo>
                <a:lnTo>
                  <a:pt x="283726" y="15619"/>
                </a:lnTo>
                <a:lnTo>
                  <a:pt x="319045" y="34476"/>
                </a:lnTo>
                <a:lnTo>
                  <a:pt x="350298" y="60101"/>
                </a:lnTo>
                <a:lnTo>
                  <a:pt x="375923" y="91354"/>
                </a:lnTo>
                <a:lnTo>
                  <a:pt x="394780" y="126673"/>
                </a:lnTo>
                <a:lnTo>
                  <a:pt x="406420" y="164980"/>
                </a:lnTo>
                <a:lnTo>
                  <a:pt x="410399" y="205199"/>
                </a:lnTo>
                <a:lnTo>
                  <a:pt x="404980" y="252250"/>
                </a:lnTo>
                <a:lnTo>
                  <a:pt x="389543" y="295441"/>
                </a:lnTo>
                <a:lnTo>
                  <a:pt x="365319" y="333542"/>
                </a:lnTo>
                <a:lnTo>
                  <a:pt x="333542" y="365319"/>
                </a:lnTo>
                <a:lnTo>
                  <a:pt x="295441" y="389543"/>
                </a:lnTo>
                <a:lnTo>
                  <a:pt x="252250" y="404980"/>
                </a:lnTo>
                <a:lnTo>
                  <a:pt x="205199" y="410399"/>
                </a:lnTo>
                <a:lnTo>
                  <a:pt x="158149" y="404980"/>
                </a:lnTo>
                <a:lnTo>
                  <a:pt x="114958" y="389543"/>
                </a:lnTo>
                <a:lnTo>
                  <a:pt x="76857" y="365319"/>
                </a:lnTo>
                <a:lnTo>
                  <a:pt x="45080" y="333542"/>
                </a:lnTo>
                <a:lnTo>
                  <a:pt x="20856" y="295441"/>
                </a:lnTo>
                <a:lnTo>
                  <a:pt x="5419" y="252250"/>
                </a:lnTo>
                <a:lnTo>
                  <a:pt x="0" y="20519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39460" y="3181803"/>
            <a:ext cx="409575" cy="410209"/>
          </a:xfrm>
          <a:custGeom>
            <a:avLst/>
            <a:gdLst/>
            <a:ahLst/>
            <a:cxnLst/>
            <a:rect l="l" t="t" r="r" b="b"/>
            <a:pathLst>
              <a:path w="409575" h="410210">
                <a:moveTo>
                  <a:pt x="105367" y="25567"/>
                </a:moveTo>
                <a:lnTo>
                  <a:pt x="149132" y="7467"/>
                </a:lnTo>
                <a:lnTo>
                  <a:pt x="194386" y="0"/>
                </a:lnTo>
                <a:lnTo>
                  <a:pt x="239453" y="2684"/>
                </a:lnTo>
                <a:lnTo>
                  <a:pt x="282660" y="15042"/>
                </a:lnTo>
                <a:lnTo>
                  <a:pt x="322331" y="36595"/>
                </a:lnTo>
                <a:lnTo>
                  <a:pt x="356791" y="66862"/>
                </a:lnTo>
                <a:lnTo>
                  <a:pt x="384367" y="105367"/>
                </a:lnTo>
                <a:lnTo>
                  <a:pt x="400409" y="142461"/>
                </a:lnTo>
                <a:lnTo>
                  <a:pt x="408826" y="181601"/>
                </a:lnTo>
                <a:lnTo>
                  <a:pt x="409483" y="221632"/>
                </a:lnTo>
                <a:lnTo>
                  <a:pt x="402249" y="261394"/>
                </a:lnTo>
                <a:lnTo>
                  <a:pt x="387364" y="298967"/>
                </a:lnTo>
                <a:lnTo>
                  <a:pt x="365638" y="332595"/>
                </a:lnTo>
                <a:lnTo>
                  <a:pt x="337798" y="361366"/>
                </a:lnTo>
                <a:lnTo>
                  <a:pt x="304567" y="384367"/>
                </a:lnTo>
                <a:lnTo>
                  <a:pt x="260801" y="402466"/>
                </a:lnTo>
                <a:lnTo>
                  <a:pt x="215547" y="409934"/>
                </a:lnTo>
                <a:lnTo>
                  <a:pt x="170480" y="407249"/>
                </a:lnTo>
                <a:lnTo>
                  <a:pt x="127273" y="394891"/>
                </a:lnTo>
                <a:lnTo>
                  <a:pt x="87602" y="373339"/>
                </a:lnTo>
                <a:lnTo>
                  <a:pt x="53142" y="343071"/>
                </a:lnTo>
                <a:lnTo>
                  <a:pt x="25567" y="304567"/>
                </a:lnTo>
                <a:lnTo>
                  <a:pt x="7467" y="260801"/>
                </a:lnTo>
                <a:lnTo>
                  <a:pt x="0" y="215548"/>
                </a:lnTo>
                <a:lnTo>
                  <a:pt x="2684" y="170480"/>
                </a:lnTo>
                <a:lnTo>
                  <a:pt x="15042" y="127274"/>
                </a:lnTo>
                <a:lnTo>
                  <a:pt x="36594" y="87603"/>
                </a:lnTo>
                <a:lnTo>
                  <a:pt x="66862" y="53142"/>
                </a:lnTo>
                <a:lnTo>
                  <a:pt x="105367" y="25567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97719" y="3386601"/>
            <a:ext cx="1696720" cy="1459865"/>
          </a:xfrm>
          <a:custGeom>
            <a:avLst/>
            <a:gdLst/>
            <a:ahLst/>
            <a:cxnLst/>
            <a:rect l="l" t="t" r="r" b="b"/>
            <a:pathLst>
              <a:path w="1696720" h="1459864">
                <a:moveTo>
                  <a:pt x="0" y="1204499"/>
                </a:moveTo>
                <a:lnTo>
                  <a:pt x="1489800" y="0"/>
                </a:lnTo>
                <a:lnTo>
                  <a:pt x="1696200" y="255299"/>
                </a:lnTo>
                <a:lnTo>
                  <a:pt x="206399" y="1459799"/>
                </a:lnTo>
                <a:lnTo>
                  <a:pt x="0" y="120449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65668" y="3340276"/>
            <a:ext cx="1899285" cy="1022350"/>
          </a:xfrm>
          <a:custGeom>
            <a:avLst/>
            <a:gdLst/>
            <a:ahLst/>
            <a:cxnLst/>
            <a:rect l="l" t="t" r="r" b="b"/>
            <a:pathLst>
              <a:path w="1899284" h="1022350">
                <a:moveTo>
                  <a:pt x="122999" y="0"/>
                </a:moveTo>
                <a:lnTo>
                  <a:pt x="1899000" y="717899"/>
                </a:lnTo>
                <a:lnTo>
                  <a:pt x="1776000" y="1022099"/>
                </a:lnTo>
                <a:lnTo>
                  <a:pt x="0" y="304199"/>
                </a:lnTo>
                <a:lnTo>
                  <a:pt x="122999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-15" dirty="0"/>
              <a:t>Robo1x-1.5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10" dirty="0"/>
              <a:t>18</a:t>
            </a:fld>
            <a:endParaRPr spc="-1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335" y="-31061"/>
            <a:ext cx="8441329" cy="1007768"/>
          </a:xfrm>
          <a:prstGeom prst="rect">
            <a:avLst/>
          </a:prstGeom>
        </p:spPr>
        <p:txBody>
          <a:bodyPr vert="horz" wrap="square" lIns="0" tIns="228402" rIns="0" bIns="0" rtlCol="0">
            <a:spAutoFit/>
          </a:bodyPr>
          <a:lstStyle/>
          <a:p>
            <a:pPr marL="1423035">
              <a:lnSpc>
                <a:spcPct val="100000"/>
              </a:lnSpc>
            </a:pPr>
            <a:r>
              <a:rPr lang="zh-CN" altLang="en-US" dirty="0" smtClean="0"/>
              <a:t>        </a:t>
            </a:r>
            <a:r>
              <a:rPr lang="zh-CN" altLang="en-US" dirty="0" smtClean="0"/>
              <a:t>标记</a:t>
            </a:r>
            <a:r>
              <a:rPr lang="zh-CN" altLang="en-US" dirty="0"/>
              <a:t>约束</a:t>
            </a:r>
            <a:endParaRPr spc="-180" dirty="0"/>
          </a:p>
        </p:txBody>
      </p:sp>
      <p:sp>
        <p:nvSpPr>
          <p:cNvPr id="3" name="object 3"/>
          <p:cNvSpPr/>
          <p:nvPr/>
        </p:nvSpPr>
        <p:spPr>
          <a:xfrm>
            <a:off x="2722226" y="4641207"/>
            <a:ext cx="410845" cy="410845"/>
          </a:xfrm>
          <a:custGeom>
            <a:avLst/>
            <a:gdLst/>
            <a:ahLst/>
            <a:cxnLst/>
            <a:rect l="l" t="t" r="r" b="b"/>
            <a:pathLst>
              <a:path w="410844" h="410845">
                <a:moveTo>
                  <a:pt x="0" y="205199"/>
                </a:moveTo>
                <a:lnTo>
                  <a:pt x="5419" y="158149"/>
                </a:lnTo>
                <a:lnTo>
                  <a:pt x="20856" y="114958"/>
                </a:lnTo>
                <a:lnTo>
                  <a:pt x="45080" y="76857"/>
                </a:lnTo>
                <a:lnTo>
                  <a:pt x="76857" y="45080"/>
                </a:lnTo>
                <a:lnTo>
                  <a:pt x="114958" y="20856"/>
                </a:lnTo>
                <a:lnTo>
                  <a:pt x="158149" y="5419"/>
                </a:lnTo>
                <a:lnTo>
                  <a:pt x="205199" y="0"/>
                </a:lnTo>
                <a:lnTo>
                  <a:pt x="245419" y="3979"/>
                </a:lnTo>
                <a:lnTo>
                  <a:pt x="283726" y="15619"/>
                </a:lnTo>
                <a:lnTo>
                  <a:pt x="319045" y="34476"/>
                </a:lnTo>
                <a:lnTo>
                  <a:pt x="350298" y="60101"/>
                </a:lnTo>
                <a:lnTo>
                  <a:pt x="375923" y="91354"/>
                </a:lnTo>
                <a:lnTo>
                  <a:pt x="394780" y="126673"/>
                </a:lnTo>
                <a:lnTo>
                  <a:pt x="406420" y="164980"/>
                </a:lnTo>
                <a:lnTo>
                  <a:pt x="410399" y="205199"/>
                </a:lnTo>
                <a:lnTo>
                  <a:pt x="404980" y="252250"/>
                </a:lnTo>
                <a:lnTo>
                  <a:pt x="389543" y="295441"/>
                </a:lnTo>
                <a:lnTo>
                  <a:pt x="365319" y="333542"/>
                </a:lnTo>
                <a:lnTo>
                  <a:pt x="333542" y="365319"/>
                </a:lnTo>
                <a:lnTo>
                  <a:pt x="295441" y="389543"/>
                </a:lnTo>
                <a:lnTo>
                  <a:pt x="252250" y="404980"/>
                </a:lnTo>
                <a:lnTo>
                  <a:pt x="205199" y="410399"/>
                </a:lnTo>
                <a:lnTo>
                  <a:pt x="158149" y="404980"/>
                </a:lnTo>
                <a:lnTo>
                  <a:pt x="114958" y="389543"/>
                </a:lnTo>
                <a:lnTo>
                  <a:pt x="76857" y="365319"/>
                </a:lnTo>
                <a:lnTo>
                  <a:pt x="45080" y="333542"/>
                </a:lnTo>
                <a:lnTo>
                  <a:pt x="20856" y="295441"/>
                </a:lnTo>
                <a:lnTo>
                  <a:pt x="5419" y="252250"/>
                </a:lnTo>
                <a:lnTo>
                  <a:pt x="0" y="20519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39460" y="3181803"/>
            <a:ext cx="409575" cy="410209"/>
          </a:xfrm>
          <a:custGeom>
            <a:avLst/>
            <a:gdLst/>
            <a:ahLst/>
            <a:cxnLst/>
            <a:rect l="l" t="t" r="r" b="b"/>
            <a:pathLst>
              <a:path w="409575" h="410210">
                <a:moveTo>
                  <a:pt x="105367" y="25567"/>
                </a:moveTo>
                <a:lnTo>
                  <a:pt x="149132" y="7467"/>
                </a:lnTo>
                <a:lnTo>
                  <a:pt x="194386" y="0"/>
                </a:lnTo>
                <a:lnTo>
                  <a:pt x="239453" y="2684"/>
                </a:lnTo>
                <a:lnTo>
                  <a:pt x="282660" y="15042"/>
                </a:lnTo>
                <a:lnTo>
                  <a:pt x="322331" y="36595"/>
                </a:lnTo>
                <a:lnTo>
                  <a:pt x="356791" y="66862"/>
                </a:lnTo>
                <a:lnTo>
                  <a:pt x="384367" y="105367"/>
                </a:lnTo>
                <a:lnTo>
                  <a:pt x="400409" y="142461"/>
                </a:lnTo>
                <a:lnTo>
                  <a:pt x="408826" y="181601"/>
                </a:lnTo>
                <a:lnTo>
                  <a:pt x="409483" y="221632"/>
                </a:lnTo>
                <a:lnTo>
                  <a:pt x="402249" y="261394"/>
                </a:lnTo>
                <a:lnTo>
                  <a:pt x="387364" y="298967"/>
                </a:lnTo>
                <a:lnTo>
                  <a:pt x="365638" y="332595"/>
                </a:lnTo>
                <a:lnTo>
                  <a:pt x="337798" y="361366"/>
                </a:lnTo>
                <a:lnTo>
                  <a:pt x="304567" y="384367"/>
                </a:lnTo>
                <a:lnTo>
                  <a:pt x="260801" y="402466"/>
                </a:lnTo>
                <a:lnTo>
                  <a:pt x="215547" y="409934"/>
                </a:lnTo>
                <a:lnTo>
                  <a:pt x="170480" y="407249"/>
                </a:lnTo>
                <a:lnTo>
                  <a:pt x="127273" y="394891"/>
                </a:lnTo>
                <a:lnTo>
                  <a:pt x="87602" y="373339"/>
                </a:lnTo>
                <a:lnTo>
                  <a:pt x="53142" y="343071"/>
                </a:lnTo>
                <a:lnTo>
                  <a:pt x="25567" y="304567"/>
                </a:lnTo>
                <a:lnTo>
                  <a:pt x="7467" y="260801"/>
                </a:lnTo>
                <a:lnTo>
                  <a:pt x="0" y="215548"/>
                </a:lnTo>
                <a:lnTo>
                  <a:pt x="2684" y="170480"/>
                </a:lnTo>
                <a:lnTo>
                  <a:pt x="15042" y="127274"/>
                </a:lnTo>
                <a:lnTo>
                  <a:pt x="36594" y="87603"/>
                </a:lnTo>
                <a:lnTo>
                  <a:pt x="66862" y="53142"/>
                </a:lnTo>
                <a:lnTo>
                  <a:pt x="105367" y="25567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97719" y="3386601"/>
            <a:ext cx="1696720" cy="1459865"/>
          </a:xfrm>
          <a:custGeom>
            <a:avLst/>
            <a:gdLst/>
            <a:ahLst/>
            <a:cxnLst/>
            <a:rect l="l" t="t" r="r" b="b"/>
            <a:pathLst>
              <a:path w="1696720" h="1459864">
                <a:moveTo>
                  <a:pt x="0" y="1204499"/>
                </a:moveTo>
                <a:lnTo>
                  <a:pt x="1489800" y="0"/>
                </a:lnTo>
                <a:lnTo>
                  <a:pt x="1696200" y="255299"/>
                </a:lnTo>
                <a:lnTo>
                  <a:pt x="206399" y="1459799"/>
                </a:lnTo>
                <a:lnTo>
                  <a:pt x="0" y="120449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65668" y="3340276"/>
            <a:ext cx="1899285" cy="1022350"/>
          </a:xfrm>
          <a:custGeom>
            <a:avLst/>
            <a:gdLst/>
            <a:ahLst/>
            <a:cxnLst/>
            <a:rect l="l" t="t" r="r" b="b"/>
            <a:pathLst>
              <a:path w="1899284" h="1022350">
                <a:moveTo>
                  <a:pt x="122999" y="0"/>
                </a:moveTo>
                <a:lnTo>
                  <a:pt x="1899000" y="717899"/>
                </a:lnTo>
                <a:lnTo>
                  <a:pt x="1776000" y="1022099"/>
                </a:lnTo>
                <a:lnTo>
                  <a:pt x="0" y="304199"/>
                </a:lnTo>
                <a:lnTo>
                  <a:pt x="122999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18262" y="4459477"/>
            <a:ext cx="0" cy="415290"/>
          </a:xfrm>
          <a:custGeom>
            <a:avLst/>
            <a:gdLst/>
            <a:ahLst/>
            <a:cxnLst/>
            <a:rect l="l" t="t" r="r" b="b"/>
            <a:pathLst>
              <a:path h="415289">
                <a:moveTo>
                  <a:pt x="0" y="414749"/>
                </a:moveTo>
                <a:lnTo>
                  <a:pt x="0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71064" y="4329800"/>
            <a:ext cx="94615" cy="130175"/>
          </a:xfrm>
          <a:custGeom>
            <a:avLst/>
            <a:gdLst/>
            <a:ahLst/>
            <a:cxnLst/>
            <a:rect l="l" t="t" r="r" b="b"/>
            <a:pathLst>
              <a:path w="94614" h="130175">
                <a:moveTo>
                  <a:pt x="94396" y="129676"/>
                </a:moveTo>
                <a:lnTo>
                  <a:pt x="47198" y="0"/>
                </a:lnTo>
                <a:lnTo>
                  <a:pt x="0" y="129676"/>
                </a:lnTo>
                <a:lnTo>
                  <a:pt x="94396" y="129676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18262" y="4881143"/>
            <a:ext cx="415925" cy="0"/>
          </a:xfrm>
          <a:custGeom>
            <a:avLst/>
            <a:gdLst/>
            <a:ahLst/>
            <a:cxnLst/>
            <a:rect l="l" t="t" r="r" b="b"/>
            <a:pathLst>
              <a:path w="415925">
                <a:moveTo>
                  <a:pt x="0" y="0"/>
                </a:moveTo>
                <a:lnTo>
                  <a:pt x="415349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33612" y="4833944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6"/>
                </a:moveTo>
                <a:lnTo>
                  <a:pt x="129675" y="47198"/>
                </a:lnTo>
                <a:lnTo>
                  <a:pt x="0" y="0"/>
                </a:lnTo>
                <a:lnTo>
                  <a:pt x="0" y="94396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25883" y="3111443"/>
            <a:ext cx="324485" cy="259079"/>
          </a:xfrm>
          <a:custGeom>
            <a:avLst/>
            <a:gdLst/>
            <a:ahLst/>
            <a:cxnLst/>
            <a:rect l="l" t="t" r="r" b="b"/>
            <a:pathLst>
              <a:path w="324485" h="259079">
                <a:moveTo>
                  <a:pt x="0" y="258554"/>
                </a:moveTo>
                <a:lnTo>
                  <a:pt x="324292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20752" y="3030603"/>
            <a:ext cx="130810" cy="118110"/>
          </a:xfrm>
          <a:custGeom>
            <a:avLst/>
            <a:gdLst/>
            <a:ahLst/>
            <a:cxnLst/>
            <a:rect l="l" t="t" r="r" b="b"/>
            <a:pathLst>
              <a:path w="130810" h="118110">
                <a:moveTo>
                  <a:pt x="58846" y="117744"/>
                </a:moveTo>
                <a:lnTo>
                  <a:pt x="130817" y="0"/>
                </a:lnTo>
                <a:lnTo>
                  <a:pt x="0" y="43935"/>
                </a:lnTo>
                <a:lnTo>
                  <a:pt x="58846" y="117744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20475" y="3374309"/>
            <a:ext cx="273685" cy="342900"/>
          </a:xfrm>
          <a:custGeom>
            <a:avLst/>
            <a:gdLst/>
            <a:ahLst/>
            <a:cxnLst/>
            <a:rect l="l" t="t" r="r" b="b"/>
            <a:pathLst>
              <a:path w="273685" h="342900">
                <a:moveTo>
                  <a:pt x="0" y="0"/>
                </a:moveTo>
                <a:lnTo>
                  <a:pt x="273303" y="342778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6874" y="3687664"/>
            <a:ext cx="118110" cy="130810"/>
          </a:xfrm>
          <a:custGeom>
            <a:avLst/>
            <a:gdLst/>
            <a:ahLst/>
            <a:cxnLst/>
            <a:rect l="l" t="t" r="r" b="b"/>
            <a:pathLst>
              <a:path w="118110" h="130810">
                <a:moveTo>
                  <a:pt x="0" y="58847"/>
                </a:moveTo>
                <a:lnTo>
                  <a:pt x="117745" y="130816"/>
                </a:lnTo>
                <a:lnTo>
                  <a:pt x="73807" y="0"/>
                </a:lnTo>
                <a:lnTo>
                  <a:pt x="0" y="58847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33723" y="4252323"/>
            <a:ext cx="386715" cy="150495"/>
          </a:xfrm>
          <a:custGeom>
            <a:avLst/>
            <a:gdLst/>
            <a:ahLst/>
            <a:cxnLst/>
            <a:rect l="l" t="t" r="r" b="b"/>
            <a:pathLst>
              <a:path w="386715" h="150495">
                <a:moveTo>
                  <a:pt x="0" y="0"/>
                </a:moveTo>
                <a:lnTo>
                  <a:pt x="386711" y="14989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03378" y="4358204"/>
            <a:ext cx="138430" cy="91440"/>
          </a:xfrm>
          <a:custGeom>
            <a:avLst/>
            <a:gdLst/>
            <a:ahLst/>
            <a:cxnLst/>
            <a:rect l="l" t="t" r="r" b="b"/>
            <a:pathLst>
              <a:path w="138429" h="91439">
                <a:moveTo>
                  <a:pt x="0" y="88015"/>
                </a:moveTo>
                <a:lnTo>
                  <a:pt x="137969" y="90873"/>
                </a:lnTo>
                <a:lnTo>
                  <a:pt x="34115" y="0"/>
                </a:lnTo>
                <a:lnTo>
                  <a:pt x="0" y="88015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68832" y="4249823"/>
            <a:ext cx="158750" cy="408940"/>
          </a:xfrm>
          <a:custGeom>
            <a:avLst/>
            <a:gdLst/>
            <a:ahLst/>
            <a:cxnLst/>
            <a:rect l="l" t="t" r="r" b="b"/>
            <a:pathLst>
              <a:path w="158750" h="408939">
                <a:moveTo>
                  <a:pt x="158443" y="0"/>
                </a:moveTo>
                <a:lnTo>
                  <a:pt x="0" y="408805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21970" y="4641572"/>
            <a:ext cx="91440" cy="138430"/>
          </a:xfrm>
          <a:custGeom>
            <a:avLst/>
            <a:gdLst/>
            <a:ahLst/>
            <a:cxnLst/>
            <a:rect l="l" t="t" r="r" b="b"/>
            <a:pathLst>
              <a:path w="91440" h="138429">
                <a:moveTo>
                  <a:pt x="2853" y="0"/>
                </a:moveTo>
                <a:lnTo>
                  <a:pt x="0" y="137968"/>
                </a:lnTo>
                <a:lnTo>
                  <a:pt x="90871" y="34113"/>
                </a:lnTo>
                <a:lnTo>
                  <a:pt x="2853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605822" y="4171894"/>
            <a:ext cx="960755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0" dirty="0">
                <a:solidFill>
                  <a:srgbClr val="FF0000"/>
                </a:solidFill>
                <a:latin typeface="Arial Unicode MS"/>
                <a:cs typeface="Arial Unicode MS"/>
              </a:rPr>
              <a:t>Joint</a:t>
            </a:r>
            <a:r>
              <a:rPr sz="2800" spc="-8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800" spc="-160" dirty="0">
                <a:solidFill>
                  <a:srgbClr val="FF0000"/>
                </a:solidFill>
                <a:latin typeface="Arial Unicode MS"/>
                <a:cs typeface="Arial Unicode MS"/>
              </a:rPr>
              <a:t>1</a:t>
            </a:r>
            <a:endParaRPr sz="2800">
              <a:latin typeface="Arial Unicode MS"/>
              <a:cs typeface="Arial Unicode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977261" y="4360934"/>
            <a:ext cx="311785" cy="180975"/>
          </a:xfrm>
          <a:custGeom>
            <a:avLst/>
            <a:gdLst/>
            <a:ahLst/>
            <a:cxnLst/>
            <a:rect l="l" t="t" r="r" b="b"/>
            <a:pathLst>
              <a:path w="311785" h="180975">
                <a:moveTo>
                  <a:pt x="0" y="0"/>
                </a:moveTo>
                <a:lnTo>
                  <a:pt x="52672" y="8643"/>
                </a:lnTo>
                <a:lnTo>
                  <a:pt x="103138" y="23167"/>
                </a:lnTo>
                <a:lnTo>
                  <a:pt x="150950" y="43280"/>
                </a:lnTo>
                <a:lnTo>
                  <a:pt x="195661" y="68691"/>
                </a:lnTo>
                <a:lnTo>
                  <a:pt x="236823" y="99110"/>
                </a:lnTo>
                <a:lnTo>
                  <a:pt x="273988" y="134245"/>
                </a:lnTo>
                <a:lnTo>
                  <a:pt x="298970" y="163516"/>
                </a:lnTo>
                <a:lnTo>
                  <a:pt x="310464" y="179046"/>
                </a:lnTo>
                <a:lnTo>
                  <a:pt x="311515" y="180562"/>
                </a:lnTo>
              </a:path>
            </a:pathLst>
          </a:custGeom>
          <a:ln w="126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269101" y="4521822"/>
            <a:ext cx="33020" cy="41275"/>
          </a:xfrm>
          <a:custGeom>
            <a:avLst/>
            <a:gdLst/>
            <a:ahLst/>
            <a:cxnLst/>
            <a:rect l="l" t="t" r="r" b="b"/>
            <a:pathLst>
              <a:path w="33020" h="41275">
                <a:moveTo>
                  <a:pt x="19675" y="19675"/>
                </a:moveTo>
                <a:lnTo>
                  <a:pt x="0" y="15109"/>
                </a:lnTo>
                <a:lnTo>
                  <a:pt x="32877" y="40855"/>
                </a:lnTo>
                <a:lnTo>
                  <a:pt x="24240" y="0"/>
                </a:lnTo>
                <a:lnTo>
                  <a:pt x="19675" y="19675"/>
                </a:lnTo>
                <a:close/>
              </a:path>
            </a:pathLst>
          </a:custGeom>
          <a:ln w="126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832994" y="2579382"/>
            <a:ext cx="960755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0" dirty="0">
                <a:solidFill>
                  <a:srgbClr val="FF0000"/>
                </a:solidFill>
                <a:latin typeface="Arial Unicode MS"/>
                <a:cs typeface="Arial Unicode MS"/>
              </a:rPr>
              <a:t>Joint</a:t>
            </a:r>
            <a:r>
              <a:rPr sz="2800" spc="-8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800" spc="-160" dirty="0">
                <a:solidFill>
                  <a:srgbClr val="FF0000"/>
                </a:solidFill>
                <a:latin typeface="Arial Unicode MS"/>
                <a:cs typeface="Arial Unicode MS"/>
              </a:rPr>
              <a:t>2</a:t>
            </a:r>
            <a:endParaRPr sz="2800">
              <a:latin typeface="Arial Unicode MS"/>
              <a:cs typeface="Arial Unicode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80843" y="4335943"/>
            <a:ext cx="902335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5" dirty="0">
                <a:latin typeface="Arial Unicode MS"/>
                <a:cs typeface="Arial Unicode MS"/>
              </a:rPr>
              <a:t>Link</a:t>
            </a:r>
            <a:r>
              <a:rPr sz="2800" spc="-95" dirty="0">
                <a:latin typeface="Arial Unicode MS"/>
                <a:cs typeface="Arial Unicode MS"/>
              </a:rPr>
              <a:t> </a:t>
            </a:r>
            <a:r>
              <a:rPr sz="2800" spc="-160" dirty="0">
                <a:latin typeface="Arial Unicode MS"/>
                <a:cs typeface="Arial Unicode MS"/>
              </a:rPr>
              <a:t>1</a:t>
            </a:r>
            <a:endParaRPr sz="2800">
              <a:latin typeface="Arial Unicode MS"/>
              <a:cs typeface="Arial Unicode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764826" y="3117582"/>
            <a:ext cx="902335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5" dirty="0">
                <a:latin typeface="Arial Unicode MS"/>
                <a:cs typeface="Arial Unicode MS"/>
              </a:rPr>
              <a:t>Link</a:t>
            </a:r>
            <a:r>
              <a:rPr sz="2800" spc="-95" dirty="0">
                <a:latin typeface="Arial Unicode MS"/>
                <a:cs typeface="Arial Unicode MS"/>
              </a:rPr>
              <a:t> </a:t>
            </a:r>
            <a:r>
              <a:rPr sz="2800" spc="-160" dirty="0">
                <a:latin typeface="Arial Unicode MS"/>
                <a:cs typeface="Arial Unicode MS"/>
              </a:rPr>
              <a:t>2</a:t>
            </a:r>
            <a:endParaRPr sz="2800">
              <a:latin typeface="Arial Unicode MS"/>
              <a:cs typeface="Arial Unicode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094737" y="3070546"/>
            <a:ext cx="110489" cy="443230"/>
          </a:xfrm>
          <a:custGeom>
            <a:avLst/>
            <a:gdLst/>
            <a:ahLst/>
            <a:cxnLst/>
            <a:rect l="l" t="t" r="r" b="b"/>
            <a:pathLst>
              <a:path w="110489" h="443229">
                <a:moveTo>
                  <a:pt x="0" y="0"/>
                </a:moveTo>
                <a:lnTo>
                  <a:pt x="32741" y="42825"/>
                </a:lnTo>
                <a:lnTo>
                  <a:pt x="59839" y="88249"/>
                </a:lnTo>
                <a:lnTo>
                  <a:pt x="81222" y="135753"/>
                </a:lnTo>
                <a:lnTo>
                  <a:pt x="96821" y="184817"/>
                </a:lnTo>
                <a:lnTo>
                  <a:pt x="106567" y="234924"/>
                </a:lnTo>
                <a:lnTo>
                  <a:pt x="110410" y="298233"/>
                </a:lnTo>
                <a:lnTo>
                  <a:pt x="108818" y="329878"/>
                </a:lnTo>
                <a:lnTo>
                  <a:pt x="101990" y="376976"/>
                </a:lnTo>
                <a:lnTo>
                  <a:pt x="89782" y="423251"/>
                </a:lnTo>
                <a:lnTo>
                  <a:pt x="83095" y="442188"/>
                </a:lnTo>
                <a:lnTo>
                  <a:pt x="82719" y="443162"/>
                </a:lnTo>
              </a:path>
            </a:pathLst>
          </a:custGeom>
          <a:ln w="126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167318" y="3494856"/>
            <a:ext cx="29209" cy="41910"/>
          </a:xfrm>
          <a:custGeom>
            <a:avLst/>
            <a:gdLst/>
            <a:ahLst/>
            <a:cxnLst/>
            <a:rect l="l" t="t" r="r" b="b"/>
            <a:pathLst>
              <a:path w="29210" h="41910">
                <a:moveTo>
                  <a:pt x="10137" y="18852"/>
                </a:moveTo>
                <a:lnTo>
                  <a:pt x="2888" y="0"/>
                </a:lnTo>
                <a:lnTo>
                  <a:pt x="0" y="41658"/>
                </a:lnTo>
                <a:lnTo>
                  <a:pt x="28990" y="11603"/>
                </a:lnTo>
                <a:lnTo>
                  <a:pt x="10137" y="18852"/>
                </a:lnTo>
                <a:close/>
              </a:path>
            </a:pathLst>
          </a:custGeom>
          <a:ln w="126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815767" y="3918105"/>
            <a:ext cx="152400" cy="321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x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942717" y="4102255"/>
            <a:ext cx="110489" cy="214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15" dirty="0">
                <a:latin typeface="Times New Roman"/>
                <a:cs typeface="Times New Roman"/>
              </a:rPr>
              <a:t>0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435445" y="4785350"/>
            <a:ext cx="13093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031875" algn="l"/>
              </a:tabLst>
            </a:pPr>
            <a:r>
              <a:rPr sz="2000" u="heavy" dirty="0">
                <a:latin typeface="Times New Roman"/>
                <a:cs typeface="Times New Roman"/>
              </a:rPr>
              <a:t> 	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y</a:t>
            </a:r>
            <a:r>
              <a:rPr sz="1950" spc="22" baseline="-32051" dirty="0">
                <a:latin typeface="Times New Roman"/>
                <a:cs typeface="Times New Roman"/>
              </a:rPr>
              <a:t>0</a:t>
            </a:r>
            <a:endParaRPr sz="1950" baseline="-32051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235060" y="2819011"/>
            <a:ext cx="152400" cy="321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x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362011" y="3003161"/>
            <a:ext cx="110489" cy="214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15" dirty="0">
                <a:latin typeface="Times New Roman"/>
                <a:cs typeface="Times New Roman"/>
              </a:rPr>
              <a:t>1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139057" y="3897066"/>
            <a:ext cx="194945" cy="214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15" dirty="0">
                <a:latin typeface="Times New Roman"/>
                <a:cs typeface="Times New Roman"/>
              </a:rPr>
              <a:t>y1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357802" y="4292370"/>
            <a:ext cx="23749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x</a:t>
            </a:r>
            <a:r>
              <a:rPr sz="1950" spc="22" baseline="-32051" dirty="0">
                <a:latin typeface="Times New Roman"/>
                <a:cs typeface="Times New Roman"/>
              </a:rPr>
              <a:t>2</a:t>
            </a:r>
            <a:endParaRPr sz="1950" baseline="-32051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406716" y="4797365"/>
            <a:ext cx="23749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y</a:t>
            </a:r>
            <a:r>
              <a:rPr sz="1950" spc="22" baseline="-32051" dirty="0">
                <a:latin typeface="Times New Roman"/>
                <a:cs typeface="Times New Roman"/>
              </a:rPr>
              <a:t>2</a:t>
            </a:r>
            <a:endParaRPr sz="1950" baseline="-32051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918237" y="3370164"/>
            <a:ext cx="1802764" cy="1504315"/>
          </a:xfrm>
          <a:custGeom>
            <a:avLst/>
            <a:gdLst/>
            <a:ahLst/>
            <a:cxnLst/>
            <a:rect l="l" t="t" r="r" b="b"/>
            <a:pathLst>
              <a:path w="1802764" h="1504314">
                <a:moveTo>
                  <a:pt x="1802399" y="0"/>
                </a:moveTo>
                <a:lnTo>
                  <a:pt x="0" y="1504199"/>
                </a:lnTo>
              </a:path>
            </a:pathLst>
          </a:custGeom>
          <a:ln w="253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720468" y="3386776"/>
            <a:ext cx="1983105" cy="823594"/>
          </a:xfrm>
          <a:custGeom>
            <a:avLst/>
            <a:gdLst/>
            <a:ahLst/>
            <a:cxnLst/>
            <a:rect l="l" t="t" r="r" b="b"/>
            <a:pathLst>
              <a:path w="1983104" h="823595">
                <a:moveTo>
                  <a:pt x="0" y="0"/>
                </a:moveTo>
                <a:lnTo>
                  <a:pt x="1982700" y="823499"/>
                </a:lnTo>
              </a:path>
            </a:pathLst>
          </a:custGeom>
          <a:ln w="253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285789" y="3685797"/>
            <a:ext cx="285750" cy="476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90" dirty="0">
                <a:solidFill>
                  <a:srgbClr val="FF0000"/>
                </a:solidFill>
                <a:latin typeface="Arial Unicode MS"/>
                <a:cs typeface="Arial Unicode MS"/>
              </a:rPr>
              <a:t>θ</a:t>
            </a:r>
            <a:r>
              <a:rPr sz="2400" spc="-135" baseline="-3125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2400" baseline="-3125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374164" y="5524595"/>
            <a:ext cx="1132205" cy="944244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 indent="223520">
              <a:lnSpc>
                <a:spcPct val="100400"/>
              </a:lnSpc>
              <a:spcBef>
                <a:spcPts val="215"/>
              </a:spcBef>
            </a:pPr>
            <a:r>
              <a:rPr sz="2800" spc="-300" dirty="0">
                <a:latin typeface="Arial Unicode MS"/>
                <a:cs typeface="Arial Unicode MS"/>
              </a:rPr>
              <a:t>Base  </a:t>
            </a:r>
            <a:r>
              <a:rPr sz="2800" spc="-90" dirty="0">
                <a:latin typeface="Arial Unicode MS"/>
                <a:cs typeface="Arial Unicode MS"/>
              </a:rPr>
              <a:t>(Link </a:t>
            </a:r>
            <a:r>
              <a:rPr sz="2800" spc="-95" dirty="0">
                <a:latin typeface="Arial Unicode MS"/>
                <a:cs typeface="Arial Unicode MS"/>
              </a:rPr>
              <a:t>0)</a:t>
            </a:r>
            <a:endParaRPr sz="2800">
              <a:latin typeface="Arial Unicode MS"/>
              <a:cs typeface="Arial Unicode MS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-15" dirty="0"/>
              <a:t>Robo1x-1.5</a:t>
            </a: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50"/>
              </a:spcBef>
            </a:pPr>
            <a:r>
              <a:rPr spc="-10" dirty="0"/>
              <a:t>19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5347241" y="3125427"/>
            <a:ext cx="285750" cy="476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90" dirty="0">
                <a:solidFill>
                  <a:srgbClr val="FF0000"/>
                </a:solidFill>
                <a:latin typeface="Arial Unicode MS"/>
                <a:cs typeface="Arial Unicode MS"/>
              </a:rPr>
              <a:t>θ</a:t>
            </a:r>
            <a:r>
              <a:rPr sz="2400" spc="-135" baseline="-31250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endParaRPr sz="2400" baseline="-3125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7079" y="1918266"/>
            <a:ext cx="7417434" cy="21051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3850" marR="5080" indent="-311150">
              <a:lnSpc>
                <a:spcPct val="113999"/>
              </a:lnSpc>
              <a:buSzPct val="170000"/>
              <a:buFont typeface="Arial"/>
              <a:buChar char="•"/>
              <a:tabLst>
                <a:tab pos="324485" algn="l"/>
              </a:tabLst>
            </a:pPr>
            <a:r>
              <a:rPr lang="zh-CN" altLang="en-US" sz="3000" spc="-145" dirty="0" smtClean="0">
                <a:latin typeface="Arial Unicode MS"/>
                <a:cs typeface="Arial Unicode MS"/>
              </a:rPr>
              <a:t>了解机器人连杆的位置和方向。</a:t>
            </a:r>
            <a:endParaRPr lang="en-US" altLang="zh-CN" sz="3000" spc="-145" dirty="0" smtClean="0">
              <a:latin typeface="Arial Unicode MS"/>
              <a:cs typeface="Arial Unicode MS"/>
            </a:endParaRPr>
          </a:p>
          <a:p>
            <a:pPr marL="323850" marR="5080" indent="-311150">
              <a:lnSpc>
                <a:spcPct val="113999"/>
              </a:lnSpc>
              <a:buSzPct val="170000"/>
              <a:buFont typeface="Arial"/>
              <a:buChar char="•"/>
              <a:tabLst>
                <a:tab pos="324485" algn="l"/>
              </a:tabLst>
            </a:pPr>
            <a:endParaRPr lang="en-US" sz="3000" spc="-145" dirty="0">
              <a:latin typeface="Arial Unicode MS"/>
              <a:cs typeface="Arial Unicode MS"/>
            </a:endParaRPr>
          </a:p>
          <a:p>
            <a:pPr marL="323850" marR="5080" indent="-311150">
              <a:lnSpc>
                <a:spcPct val="113999"/>
              </a:lnSpc>
              <a:buSzPct val="170000"/>
              <a:buFont typeface="Arial"/>
              <a:buChar char="•"/>
              <a:tabLst>
                <a:tab pos="324485" algn="l"/>
              </a:tabLst>
            </a:pPr>
            <a:r>
              <a:rPr lang="zh-CN" altLang="en-US" sz="3000" spc="-110" dirty="0" smtClean="0">
                <a:latin typeface="Arial Unicode MS"/>
                <a:cs typeface="Arial Unicode MS"/>
              </a:rPr>
              <a:t>从关节角度计算末端执行器位置。 从末端执行器位置计算关节角度。</a:t>
            </a:r>
            <a:endParaRPr sz="3000" dirty="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1335" y="-31061"/>
            <a:ext cx="8441329" cy="1329092"/>
          </a:xfrm>
          <a:prstGeom prst="rect">
            <a:avLst/>
          </a:prstGeom>
        </p:spPr>
        <p:txBody>
          <a:bodyPr vert="horz" wrap="square" lIns="0" tIns="813318" rIns="0" bIns="0" rtlCol="0">
            <a:spAutoFit/>
          </a:bodyPr>
          <a:lstStyle/>
          <a:p>
            <a:pPr marL="362585">
              <a:lnSpc>
                <a:spcPct val="100000"/>
              </a:lnSpc>
            </a:pPr>
            <a:r>
              <a:rPr lang="zh-CN" altLang="en-US" sz="3300" b="1" spc="80" dirty="0">
                <a:solidFill>
                  <a:srgbClr val="0A1B55"/>
                </a:solidFill>
                <a:latin typeface="Arial"/>
                <a:cs typeface="Arial"/>
              </a:rPr>
              <a:t>目标</a:t>
            </a:r>
            <a:endParaRPr sz="33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0989" y="1364916"/>
            <a:ext cx="6224337" cy="101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1789" y="1390316"/>
            <a:ext cx="6123305" cy="0"/>
          </a:xfrm>
          <a:custGeom>
            <a:avLst/>
            <a:gdLst/>
            <a:ahLst/>
            <a:cxnLst/>
            <a:rect l="l" t="t" r="r" b="b"/>
            <a:pathLst>
              <a:path w="6123305">
                <a:moveTo>
                  <a:pt x="0" y="0"/>
                </a:moveTo>
                <a:lnTo>
                  <a:pt x="6122737" y="0"/>
                </a:lnTo>
              </a:path>
            </a:pathLst>
          </a:custGeom>
          <a:ln w="25399">
            <a:solidFill>
              <a:srgbClr val="8D00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786423" y="645255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15" dirty="0">
                <a:solidFill>
                  <a:srgbClr val="0A1B55"/>
                </a:solidFill>
                <a:latin typeface="Arial"/>
                <a:cs typeface="Arial"/>
              </a:rPr>
              <a:t>Robo1x-1.5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10" dirty="0"/>
              <a:t>2</a:t>
            </a:fld>
            <a:endParaRPr spc="-1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335" y="-31061"/>
            <a:ext cx="8441329" cy="1007768"/>
          </a:xfrm>
          <a:prstGeom prst="rect">
            <a:avLst/>
          </a:prstGeom>
        </p:spPr>
        <p:txBody>
          <a:bodyPr vert="horz" wrap="square" lIns="0" tIns="228402" rIns="0" bIns="0" rtlCol="0">
            <a:spAutoFit/>
          </a:bodyPr>
          <a:lstStyle/>
          <a:p>
            <a:pPr marL="707390">
              <a:lnSpc>
                <a:spcPct val="100000"/>
              </a:lnSpc>
            </a:pPr>
            <a:r>
              <a:rPr lang="zh-CN" altLang="en-US" spc="-345" dirty="0" smtClean="0"/>
              <a:t>            平面正向运动学</a:t>
            </a:r>
            <a:endParaRPr spc="-235" dirty="0"/>
          </a:p>
        </p:txBody>
      </p:sp>
      <p:sp>
        <p:nvSpPr>
          <p:cNvPr id="3" name="object 3"/>
          <p:cNvSpPr/>
          <p:nvPr/>
        </p:nvSpPr>
        <p:spPr>
          <a:xfrm>
            <a:off x="2722226" y="4641207"/>
            <a:ext cx="410845" cy="410845"/>
          </a:xfrm>
          <a:custGeom>
            <a:avLst/>
            <a:gdLst/>
            <a:ahLst/>
            <a:cxnLst/>
            <a:rect l="l" t="t" r="r" b="b"/>
            <a:pathLst>
              <a:path w="410844" h="410845">
                <a:moveTo>
                  <a:pt x="0" y="205199"/>
                </a:moveTo>
                <a:lnTo>
                  <a:pt x="5419" y="158149"/>
                </a:lnTo>
                <a:lnTo>
                  <a:pt x="20856" y="114958"/>
                </a:lnTo>
                <a:lnTo>
                  <a:pt x="45080" y="76857"/>
                </a:lnTo>
                <a:lnTo>
                  <a:pt x="76857" y="45080"/>
                </a:lnTo>
                <a:lnTo>
                  <a:pt x="114958" y="20856"/>
                </a:lnTo>
                <a:lnTo>
                  <a:pt x="158149" y="5419"/>
                </a:lnTo>
                <a:lnTo>
                  <a:pt x="205199" y="0"/>
                </a:lnTo>
                <a:lnTo>
                  <a:pt x="245419" y="3979"/>
                </a:lnTo>
                <a:lnTo>
                  <a:pt x="283726" y="15619"/>
                </a:lnTo>
                <a:lnTo>
                  <a:pt x="319045" y="34476"/>
                </a:lnTo>
                <a:lnTo>
                  <a:pt x="350298" y="60101"/>
                </a:lnTo>
                <a:lnTo>
                  <a:pt x="375923" y="91354"/>
                </a:lnTo>
                <a:lnTo>
                  <a:pt x="394780" y="126673"/>
                </a:lnTo>
                <a:lnTo>
                  <a:pt x="406420" y="164980"/>
                </a:lnTo>
                <a:lnTo>
                  <a:pt x="410399" y="205199"/>
                </a:lnTo>
                <a:lnTo>
                  <a:pt x="404980" y="252250"/>
                </a:lnTo>
                <a:lnTo>
                  <a:pt x="389543" y="295441"/>
                </a:lnTo>
                <a:lnTo>
                  <a:pt x="365319" y="333542"/>
                </a:lnTo>
                <a:lnTo>
                  <a:pt x="333542" y="365319"/>
                </a:lnTo>
                <a:lnTo>
                  <a:pt x="295441" y="389543"/>
                </a:lnTo>
                <a:lnTo>
                  <a:pt x="252250" y="404980"/>
                </a:lnTo>
                <a:lnTo>
                  <a:pt x="205199" y="410399"/>
                </a:lnTo>
                <a:lnTo>
                  <a:pt x="158149" y="404980"/>
                </a:lnTo>
                <a:lnTo>
                  <a:pt x="114958" y="389543"/>
                </a:lnTo>
                <a:lnTo>
                  <a:pt x="76857" y="365319"/>
                </a:lnTo>
                <a:lnTo>
                  <a:pt x="45080" y="333542"/>
                </a:lnTo>
                <a:lnTo>
                  <a:pt x="20856" y="295441"/>
                </a:lnTo>
                <a:lnTo>
                  <a:pt x="5419" y="252250"/>
                </a:lnTo>
                <a:lnTo>
                  <a:pt x="0" y="20519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39460" y="3181803"/>
            <a:ext cx="409575" cy="410209"/>
          </a:xfrm>
          <a:custGeom>
            <a:avLst/>
            <a:gdLst/>
            <a:ahLst/>
            <a:cxnLst/>
            <a:rect l="l" t="t" r="r" b="b"/>
            <a:pathLst>
              <a:path w="409575" h="410210">
                <a:moveTo>
                  <a:pt x="105367" y="25567"/>
                </a:moveTo>
                <a:lnTo>
                  <a:pt x="149132" y="7467"/>
                </a:lnTo>
                <a:lnTo>
                  <a:pt x="194386" y="0"/>
                </a:lnTo>
                <a:lnTo>
                  <a:pt x="239453" y="2684"/>
                </a:lnTo>
                <a:lnTo>
                  <a:pt x="282660" y="15042"/>
                </a:lnTo>
                <a:lnTo>
                  <a:pt x="322331" y="36595"/>
                </a:lnTo>
                <a:lnTo>
                  <a:pt x="356791" y="66862"/>
                </a:lnTo>
                <a:lnTo>
                  <a:pt x="384367" y="105367"/>
                </a:lnTo>
                <a:lnTo>
                  <a:pt x="400409" y="142461"/>
                </a:lnTo>
                <a:lnTo>
                  <a:pt x="408826" y="181601"/>
                </a:lnTo>
                <a:lnTo>
                  <a:pt x="409483" y="221632"/>
                </a:lnTo>
                <a:lnTo>
                  <a:pt x="402249" y="261394"/>
                </a:lnTo>
                <a:lnTo>
                  <a:pt x="387364" y="298967"/>
                </a:lnTo>
                <a:lnTo>
                  <a:pt x="365638" y="332595"/>
                </a:lnTo>
                <a:lnTo>
                  <a:pt x="337798" y="361366"/>
                </a:lnTo>
                <a:lnTo>
                  <a:pt x="304567" y="384367"/>
                </a:lnTo>
                <a:lnTo>
                  <a:pt x="260801" y="402466"/>
                </a:lnTo>
                <a:lnTo>
                  <a:pt x="215547" y="409934"/>
                </a:lnTo>
                <a:lnTo>
                  <a:pt x="170480" y="407249"/>
                </a:lnTo>
                <a:lnTo>
                  <a:pt x="127273" y="394891"/>
                </a:lnTo>
                <a:lnTo>
                  <a:pt x="87602" y="373339"/>
                </a:lnTo>
                <a:lnTo>
                  <a:pt x="53142" y="343071"/>
                </a:lnTo>
                <a:lnTo>
                  <a:pt x="25567" y="304567"/>
                </a:lnTo>
                <a:lnTo>
                  <a:pt x="7467" y="260801"/>
                </a:lnTo>
                <a:lnTo>
                  <a:pt x="0" y="215548"/>
                </a:lnTo>
                <a:lnTo>
                  <a:pt x="2684" y="170480"/>
                </a:lnTo>
                <a:lnTo>
                  <a:pt x="15042" y="127274"/>
                </a:lnTo>
                <a:lnTo>
                  <a:pt x="36594" y="87603"/>
                </a:lnTo>
                <a:lnTo>
                  <a:pt x="66862" y="53142"/>
                </a:lnTo>
                <a:lnTo>
                  <a:pt x="105367" y="25567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97719" y="3386601"/>
            <a:ext cx="1696720" cy="1459865"/>
          </a:xfrm>
          <a:custGeom>
            <a:avLst/>
            <a:gdLst/>
            <a:ahLst/>
            <a:cxnLst/>
            <a:rect l="l" t="t" r="r" b="b"/>
            <a:pathLst>
              <a:path w="1696720" h="1459864">
                <a:moveTo>
                  <a:pt x="0" y="1204499"/>
                </a:moveTo>
                <a:lnTo>
                  <a:pt x="1489800" y="0"/>
                </a:lnTo>
                <a:lnTo>
                  <a:pt x="1696200" y="255299"/>
                </a:lnTo>
                <a:lnTo>
                  <a:pt x="206399" y="1459799"/>
                </a:lnTo>
                <a:lnTo>
                  <a:pt x="0" y="120449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65668" y="3340276"/>
            <a:ext cx="1899285" cy="1022350"/>
          </a:xfrm>
          <a:custGeom>
            <a:avLst/>
            <a:gdLst/>
            <a:ahLst/>
            <a:cxnLst/>
            <a:rect l="l" t="t" r="r" b="b"/>
            <a:pathLst>
              <a:path w="1899284" h="1022350">
                <a:moveTo>
                  <a:pt x="122999" y="0"/>
                </a:moveTo>
                <a:lnTo>
                  <a:pt x="1899000" y="717899"/>
                </a:lnTo>
                <a:lnTo>
                  <a:pt x="1776000" y="1022099"/>
                </a:lnTo>
                <a:lnTo>
                  <a:pt x="0" y="304199"/>
                </a:lnTo>
                <a:lnTo>
                  <a:pt x="122999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85521" y="1287036"/>
            <a:ext cx="2381399" cy="797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58930" y="1259720"/>
            <a:ext cx="2397599" cy="795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77261" y="4360934"/>
            <a:ext cx="311785" cy="180975"/>
          </a:xfrm>
          <a:custGeom>
            <a:avLst/>
            <a:gdLst/>
            <a:ahLst/>
            <a:cxnLst/>
            <a:rect l="l" t="t" r="r" b="b"/>
            <a:pathLst>
              <a:path w="311785" h="180975">
                <a:moveTo>
                  <a:pt x="0" y="0"/>
                </a:moveTo>
                <a:lnTo>
                  <a:pt x="52672" y="8643"/>
                </a:lnTo>
                <a:lnTo>
                  <a:pt x="103138" y="23167"/>
                </a:lnTo>
                <a:lnTo>
                  <a:pt x="150950" y="43280"/>
                </a:lnTo>
                <a:lnTo>
                  <a:pt x="195661" y="68691"/>
                </a:lnTo>
                <a:lnTo>
                  <a:pt x="236823" y="99110"/>
                </a:lnTo>
                <a:lnTo>
                  <a:pt x="273988" y="134245"/>
                </a:lnTo>
                <a:lnTo>
                  <a:pt x="298970" y="163516"/>
                </a:lnTo>
                <a:lnTo>
                  <a:pt x="310464" y="179046"/>
                </a:lnTo>
                <a:lnTo>
                  <a:pt x="311515" y="180562"/>
                </a:lnTo>
              </a:path>
            </a:pathLst>
          </a:custGeom>
          <a:ln w="126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69101" y="4521822"/>
            <a:ext cx="33020" cy="41275"/>
          </a:xfrm>
          <a:custGeom>
            <a:avLst/>
            <a:gdLst/>
            <a:ahLst/>
            <a:cxnLst/>
            <a:rect l="l" t="t" r="r" b="b"/>
            <a:pathLst>
              <a:path w="33020" h="41275">
                <a:moveTo>
                  <a:pt x="19675" y="19675"/>
                </a:moveTo>
                <a:lnTo>
                  <a:pt x="0" y="15109"/>
                </a:lnTo>
                <a:lnTo>
                  <a:pt x="32877" y="40855"/>
                </a:lnTo>
                <a:lnTo>
                  <a:pt x="24240" y="0"/>
                </a:lnTo>
                <a:lnTo>
                  <a:pt x="19675" y="19675"/>
                </a:lnTo>
                <a:close/>
              </a:path>
            </a:pathLst>
          </a:custGeom>
          <a:ln w="126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18262" y="4459477"/>
            <a:ext cx="0" cy="415290"/>
          </a:xfrm>
          <a:custGeom>
            <a:avLst/>
            <a:gdLst/>
            <a:ahLst/>
            <a:cxnLst/>
            <a:rect l="l" t="t" r="r" b="b"/>
            <a:pathLst>
              <a:path h="415289">
                <a:moveTo>
                  <a:pt x="0" y="414749"/>
                </a:moveTo>
                <a:lnTo>
                  <a:pt x="0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71064" y="4329800"/>
            <a:ext cx="94615" cy="130175"/>
          </a:xfrm>
          <a:custGeom>
            <a:avLst/>
            <a:gdLst/>
            <a:ahLst/>
            <a:cxnLst/>
            <a:rect l="l" t="t" r="r" b="b"/>
            <a:pathLst>
              <a:path w="94614" h="130175">
                <a:moveTo>
                  <a:pt x="94396" y="129676"/>
                </a:moveTo>
                <a:lnTo>
                  <a:pt x="47198" y="0"/>
                </a:lnTo>
                <a:lnTo>
                  <a:pt x="0" y="129676"/>
                </a:lnTo>
                <a:lnTo>
                  <a:pt x="94396" y="129676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18262" y="4881143"/>
            <a:ext cx="415925" cy="0"/>
          </a:xfrm>
          <a:custGeom>
            <a:avLst/>
            <a:gdLst/>
            <a:ahLst/>
            <a:cxnLst/>
            <a:rect l="l" t="t" r="r" b="b"/>
            <a:pathLst>
              <a:path w="415925">
                <a:moveTo>
                  <a:pt x="0" y="0"/>
                </a:moveTo>
                <a:lnTo>
                  <a:pt x="415349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333612" y="4833944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6"/>
                </a:moveTo>
                <a:lnTo>
                  <a:pt x="129675" y="47198"/>
                </a:lnTo>
                <a:lnTo>
                  <a:pt x="0" y="0"/>
                </a:lnTo>
                <a:lnTo>
                  <a:pt x="0" y="94396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25883" y="3111443"/>
            <a:ext cx="324485" cy="259079"/>
          </a:xfrm>
          <a:custGeom>
            <a:avLst/>
            <a:gdLst/>
            <a:ahLst/>
            <a:cxnLst/>
            <a:rect l="l" t="t" r="r" b="b"/>
            <a:pathLst>
              <a:path w="324485" h="259079">
                <a:moveTo>
                  <a:pt x="0" y="258554"/>
                </a:moveTo>
                <a:lnTo>
                  <a:pt x="324292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20752" y="3030603"/>
            <a:ext cx="130810" cy="118110"/>
          </a:xfrm>
          <a:custGeom>
            <a:avLst/>
            <a:gdLst/>
            <a:ahLst/>
            <a:cxnLst/>
            <a:rect l="l" t="t" r="r" b="b"/>
            <a:pathLst>
              <a:path w="130810" h="118110">
                <a:moveTo>
                  <a:pt x="58846" y="117744"/>
                </a:moveTo>
                <a:lnTo>
                  <a:pt x="130817" y="0"/>
                </a:lnTo>
                <a:lnTo>
                  <a:pt x="0" y="43935"/>
                </a:lnTo>
                <a:lnTo>
                  <a:pt x="58846" y="117744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720475" y="3374309"/>
            <a:ext cx="273685" cy="342900"/>
          </a:xfrm>
          <a:custGeom>
            <a:avLst/>
            <a:gdLst/>
            <a:ahLst/>
            <a:cxnLst/>
            <a:rect l="l" t="t" r="r" b="b"/>
            <a:pathLst>
              <a:path w="273685" h="342900">
                <a:moveTo>
                  <a:pt x="0" y="0"/>
                </a:moveTo>
                <a:lnTo>
                  <a:pt x="273303" y="342778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56874" y="3687664"/>
            <a:ext cx="118110" cy="130810"/>
          </a:xfrm>
          <a:custGeom>
            <a:avLst/>
            <a:gdLst/>
            <a:ahLst/>
            <a:cxnLst/>
            <a:rect l="l" t="t" r="r" b="b"/>
            <a:pathLst>
              <a:path w="118110" h="130810">
                <a:moveTo>
                  <a:pt x="0" y="58847"/>
                </a:moveTo>
                <a:lnTo>
                  <a:pt x="117745" y="130816"/>
                </a:lnTo>
                <a:lnTo>
                  <a:pt x="73807" y="0"/>
                </a:lnTo>
                <a:lnTo>
                  <a:pt x="0" y="58847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733723" y="4252323"/>
            <a:ext cx="386715" cy="150495"/>
          </a:xfrm>
          <a:custGeom>
            <a:avLst/>
            <a:gdLst/>
            <a:ahLst/>
            <a:cxnLst/>
            <a:rect l="l" t="t" r="r" b="b"/>
            <a:pathLst>
              <a:path w="386715" h="150495">
                <a:moveTo>
                  <a:pt x="0" y="0"/>
                </a:moveTo>
                <a:lnTo>
                  <a:pt x="386711" y="14989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03378" y="4358204"/>
            <a:ext cx="138430" cy="91440"/>
          </a:xfrm>
          <a:custGeom>
            <a:avLst/>
            <a:gdLst/>
            <a:ahLst/>
            <a:cxnLst/>
            <a:rect l="l" t="t" r="r" b="b"/>
            <a:pathLst>
              <a:path w="138429" h="91439">
                <a:moveTo>
                  <a:pt x="0" y="88015"/>
                </a:moveTo>
                <a:lnTo>
                  <a:pt x="137969" y="90873"/>
                </a:lnTo>
                <a:lnTo>
                  <a:pt x="34115" y="0"/>
                </a:lnTo>
                <a:lnTo>
                  <a:pt x="0" y="88015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568832" y="4249823"/>
            <a:ext cx="158750" cy="408940"/>
          </a:xfrm>
          <a:custGeom>
            <a:avLst/>
            <a:gdLst/>
            <a:ahLst/>
            <a:cxnLst/>
            <a:rect l="l" t="t" r="r" b="b"/>
            <a:pathLst>
              <a:path w="158750" h="408939">
                <a:moveTo>
                  <a:pt x="158443" y="0"/>
                </a:moveTo>
                <a:lnTo>
                  <a:pt x="0" y="408805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521970" y="4641572"/>
            <a:ext cx="91440" cy="138430"/>
          </a:xfrm>
          <a:custGeom>
            <a:avLst/>
            <a:gdLst/>
            <a:ahLst/>
            <a:cxnLst/>
            <a:rect l="l" t="t" r="r" b="b"/>
            <a:pathLst>
              <a:path w="91440" h="138429">
                <a:moveTo>
                  <a:pt x="2853" y="0"/>
                </a:moveTo>
                <a:lnTo>
                  <a:pt x="0" y="137968"/>
                </a:lnTo>
                <a:lnTo>
                  <a:pt x="90871" y="34113"/>
                </a:lnTo>
                <a:lnTo>
                  <a:pt x="2853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605822" y="4171894"/>
            <a:ext cx="960755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0" dirty="0">
                <a:solidFill>
                  <a:srgbClr val="FF0000"/>
                </a:solidFill>
                <a:latin typeface="Arial Unicode MS"/>
                <a:cs typeface="Arial Unicode MS"/>
              </a:rPr>
              <a:t>Joint</a:t>
            </a:r>
            <a:r>
              <a:rPr sz="2800" spc="-8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800" spc="-160" dirty="0">
                <a:solidFill>
                  <a:srgbClr val="FF0000"/>
                </a:solidFill>
                <a:latin typeface="Arial Unicode MS"/>
                <a:cs typeface="Arial Unicode MS"/>
              </a:rPr>
              <a:t>1</a:t>
            </a:r>
            <a:endParaRPr sz="2800">
              <a:latin typeface="Arial Unicode MS"/>
              <a:cs typeface="Arial Unicode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977261" y="4360934"/>
            <a:ext cx="311785" cy="180975"/>
          </a:xfrm>
          <a:custGeom>
            <a:avLst/>
            <a:gdLst/>
            <a:ahLst/>
            <a:cxnLst/>
            <a:rect l="l" t="t" r="r" b="b"/>
            <a:pathLst>
              <a:path w="311785" h="180975">
                <a:moveTo>
                  <a:pt x="0" y="0"/>
                </a:moveTo>
                <a:lnTo>
                  <a:pt x="52672" y="8643"/>
                </a:lnTo>
                <a:lnTo>
                  <a:pt x="103138" y="23167"/>
                </a:lnTo>
                <a:lnTo>
                  <a:pt x="150950" y="43280"/>
                </a:lnTo>
                <a:lnTo>
                  <a:pt x="195661" y="68691"/>
                </a:lnTo>
                <a:lnTo>
                  <a:pt x="236823" y="99110"/>
                </a:lnTo>
                <a:lnTo>
                  <a:pt x="273988" y="134245"/>
                </a:lnTo>
                <a:lnTo>
                  <a:pt x="298970" y="163516"/>
                </a:lnTo>
                <a:lnTo>
                  <a:pt x="310464" y="179046"/>
                </a:lnTo>
                <a:lnTo>
                  <a:pt x="311515" y="180562"/>
                </a:lnTo>
              </a:path>
            </a:pathLst>
          </a:custGeom>
          <a:ln w="126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269101" y="4521822"/>
            <a:ext cx="33020" cy="41275"/>
          </a:xfrm>
          <a:custGeom>
            <a:avLst/>
            <a:gdLst/>
            <a:ahLst/>
            <a:cxnLst/>
            <a:rect l="l" t="t" r="r" b="b"/>
            <a:pathLst>
              <a:path w="33020" h="41275">
                <a:moveTo>
                  <a:pt x="19675" y="19675"/>
                </a:moveTo>
                <a:lnTo>
                  <a:pt x="0" y="15109"/>
                </a:lnTo>
                <a:lnTo>
                  <a:pt x="32877" y="40855"/>
                </a:lnTo>
                <a:lnTo>
                  <a:pt x="24240" y="0"/>
                </a:lnTo>
                <a:lnTo>
                  <a:pt x="19675" y="19675"/>
                </a:lnTo>
                <a:close/>
              </a:path>
            </a:pathLst>
          </a:custGeom>
          <a:ln w="126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832994" y="2579382"/>
            <a:ext cx="960755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0" dirty="0">
                <a:solidFill>
                  <a:srgbClr val="FF0000"/>
                </a:solidFill>
                <a:latin typeface="Arial Unicode MS"/>
                <a:cs typeface="Arial Unicode MS"/>
              </a:rPr>
              <a:t>Joint</a:t>
            </a:r>
            <a:r>
              <a:rPr sz="2800" spc="-8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800" spc="-160" dirty="0">
                <a:solidFill>
                  <a:srgbClr val="FF0000"/>
                </a:solidFill>
                <a:latin typeface="Arial Unicode MS"/>
                <a:cs typeface="Arial Unicode MS"/>
              </a:rPr>
              <a:t>2</a:t>
            </a:r>
            <a:endParaRPr sz="2800">
              <a:latin typeface="Arial Unicode MS"/>
              <a:cs typeface="Arial Unicode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80843" y="4335943"/>
            <a:ext cx="902335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5" dirty="0">
                <a:latin typeface="Arial Unicode MS"/>
                <a:cs typeface="Arial Unicode MS"/>
              </a:rPr>
              <a:t>Link</a:t>
            </a:r>
            <a:r>
              <a:rPr sz="2800" spc="-95" dirty="0">
                <a:latin typeface="Arial Unicode MS"/>
                <a:cs typeface="Arial Unicode MS"/>
              </a:rPr>
              <a:t> </a:t>
            </a:r>
            <a:r>
              <a:rPr sz="2800" spc="-160" dirty="0">
                <a:latin typeface="Arial Unicode MS"/>
                <a:cs typeface="Arial Unicode MS"/>
              </a:rPr>
              <a:t>1</a:t>
            </a:r>
            <a:endParaRPr sz="2800">
              <a:latin typeface="Arial Unicode MS"/>
              <a:cs typeface="Arial Unicode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764826" y="3117582"/>
            <a:ext cx="902335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5" dirty="0">
                <a:latin typeface="Arial Unicode MS"/>
                <a:cs typeface="Arial Unicode MS"/>
              </a:rPr>
              <a:t>Link</a:t>
            </a:r>
            <a:r>
              <a:rPr sz="2800" spc="-95" dirty="0">
                <a:latin typeface="Arial Unicode MS"/>
                <a:cs typeface="Arial Unicode MS"/>
              </a:rPr>
              <a:t> </a:t>
            </a:r>
            <a:r>
              <a:rPr sz="2800" spc="-160" dirty="0">
                <a:latin typeface="Arial Unicode MS"/>
                <a:cs typeface="Arial Unicode MS"/>
              </a:rPr>
              <a:t>2</a:t>
            </a:r>
            <a:endParaRPr sz="2800">
              <a:latin typeface="Arial Unicode MS"/>
              <a:cs typeface="Arial Unicode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094737" y="3070546"/>
            <a:ext cx="110489" cy="443230"/>
          </a:xfrm>
          <a:custGeom>
            <a:avLst/>
            <a:gdLst/>
            <a:ahLst/>
            <a:cxnLst/>
            <a:rect l="l" t="t" r="r" b="b"/>
            <a:pathLst>
              <a:path w="110489" h="443229">
                <a:moveTo>
                  <a:pt x="0" y="0"/>
                </a:moveTo>
                <a:lnTo>
                  <a:pt x="32741" y="42825"/>
                </a:lnTo>
                <a:lnTo>
                  <a:pt x="59839" y="88249"/>
                </a:lnTo>
                <a:lnTo>
                  <a:pt x="81222" y="135753"/>
                </a:lnTo>
                <a:lnTo>
                  <a:pt x="96821" y="184817"/>
                </a:lnTo>
                <a:lnTo>
                  <a:pt x="106567" y="234924"/>
                </a:lnTo>
                <a:lnTo>
                  <a:pt x="110410" y="298233"/>
                </a:lnTo>
                <a:lnTo>
                  <a:pt x="108818" y="329878"/>
                </a:lnTo>
                <a:lnTo>
                  <a:pt x="101990" y="376976"/>
                </a:lnTo>
                <a:lnTo>
                  <a:pt x="89782" y="423251"/>
                </a:lnTo>
                <a:lnTo>
                  <a:pt x="83095" y="442188"/>
                </a:lnTo>
                <a:lnTo>
                  <a:pt x="82719" y="443162"/>
                </a:lnTo>
              </a:path>
            </a:pathLst>
          </a:custGeom>
          <a:ln w="126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167318" y="3494856"/>
            <a:ext cx="29209" cy="41910"/>
          </a:xfrm>
          <a:custGeom>
            <a:avLst/>
            <a:gdLst/>
            <a:ahLst/>
            <a:cxnLst/>
            <a:rect l="l" t="t" r="r" b="b"/>
            <a:pathLst>
              <a:path w="29210" h="41910">
                <a:moveTo>
                  <a:pt x="10137" y="18852"/>
                </a:moveTo>
                <a:lnTo>
                  <a:pt x="2888" y="0"/>
                </a:lnTo>
                <a:lnTo>
                  <a:pt x="0" y="41658"/>
                </a:lnTo>
                <a:lnTo>
                  <a:pt x="28990" y="11603"/>
                </a:lnTo>
                <a:lnTo>
                  <a:pt x="10137" y="18852"/>
                </a:lnTo>
                <a:close/>
              </a:path>
            </a:pathLst>
          </a:custGeom>
          <a:ln w="126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942717" y="4102255"/>
            <a:ext cx="110489" cy="214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15" dirty="0">
                <a:latin typeface="Times New Roman"/>
                <a:cs typeface="Times New Roman"/>
              </a:rPr>
              <a:t>0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435445" y="4785350"/>
            <a:ext cx="13093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031875" algn="l"/>
              </a:tabLst>
            </a:pPr>
            <a:r>
              <a:rPr sz="2000" u="heavy" dirty="0">
                <a:latin typeface="Times New Roman"/>
                <a:cs typeface="Times New Roman"/>
              </a:rPr>
              <a:t> 	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y</a:t>
            </a:r>
            <a:r>
              <a:rPr sz="1950" spc="22" baseline="-32051" dirty="0">
                <a:latin typeface="Times New Roman"/>
                <a:cs typeface="Times New Roman"/>
              </a:rPr>
              <a:t>0</a:t>
            </a:r>
            <a:endParaRPr sz="1950" baseline="-32051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235060" y="2819011"/>
            <a:ext cx="152400" cy="321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x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362011" y="3003161"/>
            <a:ext cx="110489" cy="214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15" dirty="0">
                <a:latin typeface="Times New Roman"/>
                <a:cs typeface="Times New Roman"/>
              </a:rPr>
              <a:t>1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117994" y="3712920"/>
            <a:ext cx="23749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y</a:t>
            </a:r>
            <a:r>
              <a:rPr sz="1950" spc="22" baseline="-32051" dirty="0">
                <a:latin typeface="Times New Roman"/>
                <a:cs typeface="Times New Roman"/>
              </a:rPr>
              <a:t>1</a:t>
            </a:r>
            <a:endParaRPr sz="1950" baseline="-32051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357802" y="4292370"/>
            <a:ext cx="23749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x</a:t>
            </a:r>
            <a:r>
              <a:rPr sz="1950" spc="22" baseline="-32051" dirty="0">
                <a:latin typeface="Times New Roman"/>
                <a:cs typeface="Times New Roman"/>
              </a:rPr>
              <a:t>2</a:t>
            </a:r>
            <a:endParaRPr sz="1950" baseline="-32051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406716" y="4797365"/>
            <a:ext cx="23749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y</a:t>
            </a:r>
            <a:r>
              <a:rPr sz="1950" spc="22" baseline="-32051" dirty="0">
                <a:latin typeface="Times New Roman"/>
                <a:cs typeface="Times New Roman"/>
              </a:rPr>
              <a:t>2</a:t>
            </a:r>
            <a:endParaRPr sz="1950" baseline="-32051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918237" y="3370164"/>
            <a:ext cx="1802764" cy="1504315"/>
          </a:xfrm>
          <a:custGeom>
            <a:avLst/>
            <a:gdLst/>
            <a:ahLst/>
            <a:cxnLst/>
            <a:rect l="l" t="t" r="r" b="b"/>
            <a:pathLst>
              <a:path w="1802764" h="1504314">
                <a:moveTo>
                  <a:pt x="1802399" y="0"/>
                </a:moveTo>
                <a:lnTo>
                  <a:pt x="0" y="1504199"/>
                </a:lnTo>
              </a:path>
            </a:pathLst>
          </a:custGeom>
          <a:ln w="253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720637" y="3386719"/>
            <a:ext cx="1983105" cy="823594"/>
          </a:xfrm>
          <a:custGeom>
            <a:avLst/>
            <a:gdLst/>
            <a:ahLst/>
            <a:cxnLst/>
            <a:rect l="l" t="t" r="r" b="b"/>
            <a:pathLst>
              <a:path w="1983104" h="823595">
                <a:moveTo>
                  <a:pt x="0" y="0"/>
                </a:moveTo>
                <a:lnTo>
                  <a:pt x="1982700" y="823499"/>
                </a:lnTo>
              </a:path>
            </a:pathLst>
          </a:custGeom>
          <a:ln w="253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815767" y="3720906"/>
            <a:ext cx="570865" cy="519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97180" algn="l"/>
              </a:tabLst>
            </a:pPr>
            <a:r>
              <a:rPr sz="3000" baseline="-31944" dirty="0">
                <a:latin typeface="Times New Roman"/>
                <a:cs typeface="Times New Roman"/>
              </a:rPr>
              <a:t>x	</a:t>
            </a:r>
            <a:r>
              <a:rPr sz="2400" spc="-90" dirty="0">
                <a:solidFill>
                  <a:srgbClr val="FF0000"/>
                </a:solidFill>
                <a:latin typeface="Arial Unicode MS"/>
                <a:cs typeface="Arial Unicode MS"/>
              </a:rPr>
              <a:t>θ</a:t>
            </a:r>
            <a:r>
              <a:rPr sz="2400" spc="-135" baseline="-3125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2400" baseline="-3125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374164" y="5524595"/>
            <a:ext cx="1132205" cy="944244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 indent="223520">
              <a:lnSpc>
                <a:spcPct val="100400"/>
              </a:lnSpc>
              <a:spcBef>
                <a:spcPts val="215"/>
              </a:spcBef>
            </a:pPr>
            <a:r>
              <a:rPr sz="2800" spc="-300" dirty="0">
                <a:latin typeface="Arial Unicode MS"/>
                <a:cs typeface="Arial Unicode MS"/>
              </a:rPr>
              <a:t>Base  </a:t>
            </a:r>
            <a:r>
              <a:rPr sz="2800" spc="-90" dirty="0">
                <a:latin typeface="Arial Unicode MS"/>
                <a:cs typeface="Arial Unicode MS"/>
              </a:rPr>
              <a:t>(Link </a:t>
            </a:r>
            <a:r>
              <a:rPr sz="2800" spc="-95" dirty="0">
                <a:latin typeface="Arial Unicode MS"/>
                <a:cs typeface="Arial Unicode MS"/>
              </a:rPr>
              <a:t>0)</a:t>
            </a:r>
            <a:endParaRPr sz="2800">
              <a:latin typeface="Arial Unicode MS"/>
              <a:cs typeface="Arial Unicode MS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-15" dirty="0"/>
              <a:t>Robo1x-1.5</a:t>
            </a:r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50"/>
              </a:spcBef>
            </a:pPr>
            <a:r>
              <a:rPr spc="-10" dirty="0"/>
              <a:t>29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5347241" y="3125427"/>
            <a:ext cx="285750" cy="476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90" dirty="0">
                <a:solidFill>
                  <a:srgbClr val="FF0000"/>
                </a:solidFill>
                <a:latin typeface="Arial Unicode MS"/>
                <a:cs typeface="Arial Unicode MS"/>
              </a:rPr>
              <a:t>θ</a:t>
            </a:r>
            <a:r>
              <a:rPr sz="2400" spc="-135" baseline="-31250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endParaRPr sz="2400" baseline="-3125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335" y="-31061"/>
            <a:ext cx="8441329" cy="1007768"/>
          </a:xfrm>
          <a:prstGeom prst="rect">
            <a:avLst/>
          </a:prstGeom>
        </p:spPr>
        <p:txBody>
          <a:bodyPr vert="horz" wrap="square" lIns="0" tIns="228402" rIns="0" bIns="0" rtlCol="0">
            <a:spAutoFit/>
          </a:bodyPr>
          <a:lstStyle/>
          <a:p>
            <a:pPr marL="707390">
              <a:lnSpc>
                <a:spcPct val="100000"/>
              </a:lnSpc>
            </a:pPr>
            <a:r>
              <a:rPr lang="zh-CN" altLang="en-US" spc="-345" dirty="0" smtClean="0"/>
              <a:t>           平面正向运动学</a:t>
            </a:r>
            <a:endParaRPr spc="-235" dirty="0"/>
          </a:p>
        </p:txBody>
      </p:sp>
      <p:sp>
        <p:nvSpPr>
          <p:cNvPr id="3" name="object 3"/>
          <p:cNvSpPr/>
          <p:nvPr/>
        </p:nvSpPr>
        <p:spPr>
          <a:xfrm>
            <a:off x="2722226" y="4641207"/>
            <a:ext cx="410845" cy="410845"/>
          </a:xfrm>
          <a:custGeom>
            <a:avLst/>
            <a:gdLst/>
            <a:ahLst/>
            <a:cxnLst/>
            <a:rect l="l" t="t" r="r" b="b"/>
            <a:pathLst>
              <a:path w="410844" h="410845">
                <a:moveTo>
                  <a:pt x="0" y="205199"/>
                </a:moveTo>
                <a:lnTo>
                  <a:pt x="5419" y="158149"/>
                </a:lnTo>
                <a:lnTo>
                  <a:pt x="20856" y="114958"/>
                </a:lnTo>
                <a:lnTo>
                  <a:pt x="45080" y="76857"/>
                </a:lnTo>
                <a:lnTo>
                  <a:pt x="76857" y="45080"/>
                </a:lnTo>
                <a:lnTo>
                  <a:pt x="114958" y="20856"/>
                </a:lnTo>
                <a:lnTo>
                  <a:pt x="158149" y="5419"/>
                </a:lnTo>
                <a:lnTo>
                  <a:pt x="205199" y="0"/>
                </a:lnTo>
                <a:lnTo>
                  <a:pt x="245419" y="3979"/>
                </a:lnTo>
                <a:lnTo>
                  <a:pt x="283726" y="15619"/>
                </a:lnTo>
                <a:lnTo>
                  <a:pt x="319045" y="34476"/>
                </a:lnTo>
                <a:lnTo>
                  <a:pt x="350298" y="60101"/>
                </a:lnTo>
                <a:lnTo>
                  <a:pt x="375923" y="91354"/>
                </a:lnTo>
                <a:lnTo>
                  <a:pt x="394780" y="126673"/>
                </a:lnTo>
                <a:lnTo>
                  <a:pt x="406420" y="164980"/>
                </a:lnTo>
                <a:lnTo>
                  <a:pt x="410399" y="205199"/>
                </a:lnTo>
                <a:lnTo>
                  <a:pt x="404980" y="252250"/>
                </a:lnTo>
                <a:lnTo>
                  <a:pt x="389543" y="295441"/>
                </a:lnTo>
                <a:lnTo>
                  <a:pt x="365319" y="333542"/>
                </a:lnTo>
                <a:lnTo>
                  <a:pt x="333542" y="365319"/>
                </a:lnTo>
                <a:lnTo>
                  <a:pt x="295441" y="389543"/>
                </a:lnTo>
                <a:lnTo>
                  <a:pt x="252250" y="404980"/>
                </a:lnTo>
                <a:lnTo>
                  <a:pt x="205199" y="410399"/>
                </a:lnTo>
                <a:lnTo>
                  <a:pt x="158149" y="404980"/>
                </a:lnTo>
                <a:lnTo>
                  <a:pt x="114958" y="389543"/>
                </a:lnTo>
                <a:lnTo>
                  <a:pt x="76857" y="365319"/>
                </a:lnTo>
                <a:lnTo>
                  <a:pt x="45080" y="333542"/>
                </a:lnTo>
                <a:lnTo>
                  <a:pt x="20856" y="295441"/>
                </a:lnTo>
                <a:lnTo>
                  <a:pt x="5419" y="252250"/>
                </a:lnTo>
                <a:lnTo>
                  <a:pt x="0" y="20519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39460" y="3181803"/>
            <a:ext cx="409575" cy="410209"/>
          </a:xfrm>
          <a:custGeom>
            <a:avLst/>
            <a:gdLst/>
            <a:ahLst/>
            <a:cxnLst/>
            <a:rect l="l" t="t" r="r" b="b"/>
            <a:pathLst>
              <a:path w="409575" h="410210">
                <a:moveTo>
                  <a:pt x="105367" y="25567"/>
                </a:moveTo>
                <a:lnTo>
                  <a:pt x="149132" y="7467"/>
                </a:lnTo>
                <a:lnTo>
                  <a:pt x="194386" y="0"/>
                </a:lnTo>
                <a:lnTo>
                  <a:pt x="239453" y="2684"/>
                </a:lnTo>
                <a:lnTo>
                  <a:pt x="282660" y="15042"/>
                </a:lnTo>
                <a:lnTo>
                  <a:pt x="322331" y="36595"/>
                </a:lnTo>
                <a:lnTo>
                  <a:pt x="356791" y="66862"/>
                </a:lnTo>
                <a:lnTo>
                  <a:pt x="384367" y="105367"/>
                </a:lnTo>
                <a:lnTo>
                  <a:pt x="400409" y="142461"/>
                </a:lnTo>
                <a:lnTo>
                  <a:pt x="408826" y="181601"/>
                </a:lnTo>
                <a:lnTo>
                  <a:pt x="409483" y="221632"/>
                </a:lnTo>
                <a:lnTo>
                  <a:pt x="402249" y="261394"/>
                </a:lnTo>
                <a:lnTo>
                  <a:pt x="387364" y="298967"/>
                </a:lnTo>
                <a:lnTo>
                  <a:pt x="365638" y="332595"/>
                </a:lnTo>
                <a:lnTo>
                  <a:pt x="337798" y="361366"/>
                </a:lnTo>
                <a:lnTo>
                  <a:pt x="304567" y="384367"/>
                </a:lnTo>
                <a:lnTo>
                  <a:pt x="260801" y="402466"/>
                </a:lnTo>
                <a:lnTo>
                  <a:pt x="215547" y="409934"/>
                </a:lnTo>
                <a:lnTo>
                  <a:pt x="170480" y="407249"/>
                </a:lnTo>
                <a:lnTo>
                  <a:pt x="127273" y="394891"/>
                </a:lnTo>
                <a:lnTo>
                  <a:pt x="87602" y="373339"/>
                </a:lnTo>
                <a:lnTo>
                  <a:pt x="53142" y="343071"/>
                </a:lnTo>
                <a:lnTo>
                  <a:pt x="25567" y="304567"/>
                </a:lnTo>
                <a:lnTo>
                  <a:pt x="7467" y="260801"/>
                </a:lnTo>
                <a:lnTo>
                  <a:pt x="0" y="215548"/>
                </a:lnTo>
                <a:lnTo>
                  <a:pt x="2684" y="170480"/>
                </a:lnTo>
                <a:lnTo>
                  <a:pt x="15042" y="127274"/>
                </a:lnTo>
                <a:lnTo>
                  <a:pt x="36594" y="87603"/>
                </a:lnTo>
                <a:lnTo>
                  <a:pt x="66862" y="53142"/>
                </a:lnTo>
                <a:lnTo>
                  <a:pt x="105367" y="25567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97719" y="3386601"/>
            <a:ext cx="1696720" cy="1459865"/>
          </a:xfrm>
          <a:custGeom>
            <a:avLst/>
            <a:gdLst/>
            <a:ahLst/>
            <a:cxnLst/>
            <a:rect l="l" t="t" r="r" b="b"/>
            <a:pathLst>
              <a:path w="1696720" h="1459864">
                <a:moveTo>
                  <a:pt x="0" y="1204499"/>
                </a:moveTo>
                <a:lnTo>
                  <a:pt x="1489800" y="0"/>
                </a:lnTo>
                <a:lnTo>
                  <a:pt x="1696200" y="255299"/>
                </a:lnTo>
                <a:lnTo>
                  <a:pt x="206399" y="1459799"/>
                </a:lnTo>
                <a:lnTo>
                  <a:pt x="0" y="120449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65668" y="3340276"/>
            <a:ext cx="1899285" cy="1022350"/>
          </a:xfrm>
          <a:custGeom>
            <a:avLst/>
            <a:gdLst/>
            <a:ahLst/>
            <a:cxnLst/>
            <a:rect l="l" t="t" r="r" b="b"/>
            <a:pathLst>
              <a:path w="1899284" h="1022350">
                <a:moveTo>
                  <a:pt x="122999" y="0"/>
                </a:moveTo>
                <a:lnTo>
                  <a:pt x="1899000" y="717899"/>
                </a:lnTo>
                <a:lnTo>
                  <a:pt x="1776000" y="1022099"/>
                </a:lnTo>
                <a:lnTo>
                  <a:pt x="0" y="304199"/>
                </a:lnTo>
                <a:lnTo>
                  <a:pt x="122999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1636" y="1003954"/>
            <a:ext cx="4178399" cy="1587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93796" y="981477"/>
            <a:ext cx="4289699" cy="1587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70887" y="2847417"/>
            <a:ext cx="1679575" cy="553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Times New Roman"/>
                <a:cs typeface="Times New Roman"/>
              </a:rPr>
              <a:t>c</a:t>
            </a:r>
            <a:r>
              <a:rPr sz="2775" baseline="-31531" dirty="0">
                <a:latin typeface="Times New Roman"/>
                <a:cs typeface="Times New Roman"/>
              </a:rPr>
              <a:t>1 </a:t>
            </a:r>
            <a:r>
              <a:rPr sz="2800" spc="-5" dirty="0">
                <a:latin typeface="Times New Roman"/>
                <a:cs typeface="Times New Roman"/>
              </a:rPr>
              <a:t>=</a:t>
            </a:r>
            <a:r>
              <a:rPr sz="2800" spc="-9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cos(θ</a:t>
            </a:r>
            <a:r>
              <a:rPr sz="2775" baseline="-31531" dirty="0">
                <a:latin typeface="Times New Roman"/>
                <a:cs typeface="Times New Roman"/>
              </a:rPr>
              <a:t>1</a:t>
            </a:r>
            <a:r>
              <a:rPr sz="2800" dirty="0"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8488" y="3530042"/>
            <a:ext cx="1344930" cy="299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212850" algn="l"/>
              </a:tabLst>
            </a:pPr>
            <a:r>
              <a:rPr sz="1850" spc="5" dirty="0">
                <a:latin typeface="Times New Roman"/>
                <a:cs typeface="Times New Roman"/>
              </a:rPr>
              <a:t>1	1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0122" y="3276042"/>
            <a:ext cx="1601470" cy="445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8140" algn="l"/>
              </a:tabLst>
            </a:pPr>
            <a:r>
              <a:rPr sz="2800" spc="-5" dirty="0">
                <a:latin typeface="Times New Roman"/>
                <a:cs typeface="Times New Roman"/>
              </a:rPr>
              <a:t>s	= sin(θ</a:t>
            </a:r>
            <a:r>
              <a:rPr sz="2800" spc="1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77261" y="4360934"/>
            <a:ext cx="311785" cy="180975"/>
          </a:xfrm>
          <a:custGeom>
            <a:avLst/>
            <a:gdLst/>
            <a:ahLst/>
            <a:cxnLst/>
            <a:rect l="l" t="t" r="r" b="b"/>
            <a:pathLst>
              <a:path w="311785" h="180975">
                <a:moveTo>
                  <a:pt x="0" y="0"/>
                </a:moveTo>
                <a:lnTo>
                  <a:pt x="52672" y="8643"/>
                </a:lnTo>
                <a:lnTo>
                  <a:pt x="103138" y="23167"/>
                </a:lnTo>
                <a:lnTo>
                  <a:pt x="150950" y="43280"/>
                </a:lnTo>
                <a:lnTo>
                  <a:pt x="195661" y="68691"/>
                </a:lnTo>
                <a:lnTo>
                  <a:pt x="236823" y="99110"/>
                </a:lnTo>
                <a:lnTo>
                  <a:pt x="273988" y="134245"/>
                </a:lnTo>
                <a:lnTo>
                  <a:pt x="298970" y="163516"/>
                </a:lnTo>
                <a:lnTo>
                  <a:pt x="310464" y="179046"/>
                </a:lnTo>
                <a:lnTo>
                  <a:pt x="311515" y="180562"/>
                </a:lnTo>
              </a:path>
            </a:pathLst>
          </a:custGeom>
          <a:ln w="126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69101" y="4521822"/>
            <a:ext cx="33020" cy="41275"/>
          </a:xfrm>
          <a:custGeom>
            <a:avLst/>
            <a:gdLst/>
            <a:ahLst/>
            <a:cxnLst/>
            <a:rect l="l" t="t" r="r" b="b"/>
            <a:pathLst>
              <a:path w="33020" h="41275">
                <a:moveTo>
                  <a:pt x="19675" y="19675"/>
                </a:moveTo>
                <a:lnTo>
                  <a:pt x="0" y="15109"/>
                </a:lnTo>
                <a:lnTo>
                  <a:pt x="32877" y="40855"/>
                </a:lnTo>
                <a:lnTo>
                  <a:pt x="24240" y="0"/>
                </a:lnTo>
                <a:lnTo>
                  <a:pt x="19675" y="19675"/>
                </a:lnTo>
                <a:close/>
              </a:path>
            </a:pathLst>
          </a:custGeom>
          <a:ln w="126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18262" y="4459477"/>
            <a:ext cx="0" cy="415290"/>
          </a:xfrm>
          <a:custGeom>
            <a:avLst/>
            <a:gdLst/>
            <a:ahLst/>
            <a:cxnLst/>
            <a:rect l="l" t="t" r="r" b="b"/>
            <a:pathLst>
              <a:path h="415289">
                <a:moveTo>
                  <a:pt x="0" y="414749"/>
                </a:moveTo>
                <a:lnTo>
                  <a:pt x="0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71064" y="4329800"/>
            <a:ext cx="94615" cy="130175"/>
          </a:xfrm>
          <a:custGeom>
            <a:avLst/>
            <a:gdLst/>
            <a:ahLst/>
            <a:cxnLst/>
            <a:rect l="l" t="t" r="r" b="b"/>
            <a:pathLst>
              <a:path w="94614" h="130175">
                <a:moveTo>
                  <a:pt x="94396" y="129676"/>
                </a:moveTo>
                <a:lnTo>
                  <a:pt x="47198" y="0"/>
                </a:lnTo>
                <a:lnTo>
                  <a:pt x="0" y="129676"/>
                </a:lnTo>
                <a:lnTo>
                  <a:pt x="94396" y="129676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18262" y="4881143"/>
            <a:ext cx="415925" cy="0"/>
          </a:xfrm>
          <a:custGeom>
            <a:avLst/>
            <a:gdLst/>
            <a:ahLst/>
            <a:cxnLst/>
            <a:rect l="l" t="t" r="r" b="b"/>
            <a:pathLst>
              <a:path w="415925">
                <a:moveTo>
                  <a:pt x="0" y="0"/>
                </a:moveTo>
                <a:lnTo>
                  <a:pt x="415349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33612" y="4833944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6"/>
                </a:moveTo>
                <a:lnTo>
                  <a:pt x="129675" y="47198"/>
                </a:lnTo>
                <a:lnTo>
                  <a:pt x="0" y="0"/>
                </a:lnTo>
                <a:lnTo>
                  <a:pt x="0" y="94396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25883" y="3111443"/>
            <a:ext cx="324485" cy="259079"/>
          </a:xfrm>
          <a:custGeom>
            <a:avLst/>
            <a:gdLst/>
            <a:ahLst/>
            <a:cxnLst/>
            <a:rect l="l" t="t" r="r" b="b"/>
            <a:pathLst>
              <a:path w="324485" h="259079">
                <a:moveTo>
                  <a:pt x="0" y="258554"/>
                </a:moveTo>
                <a:lnTo>
                  <a:pt x="324292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20752" y="3030603"/>
            <a:ext cx="130810" cy="118110"/>
          </a:xfrm>
          <a:custGeom>
            <a:avLst/>
            <a:gdLst/>
            <a:ahLst/>
            <a:cxnLst/>
            <a:rect l="l" t="t" r="r" b="b"/>
            <a:pathLst>
              <a:path w="130810" h="118110">
                <a:moveTo>
                  <a:pt x="58846" y="117744"/>
                </a:moveTo>
                <a:lnTo>
                  <a:pt x="130817" y="0"/>
                </a:lnTo>
                <a:lnTo>
                  <a:pt x="0" y="43935"/>
                </a:lnTo>
                <a:lnTo>
                  <a:pt x="58846" y="117744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720475" y="3374309"/>
            <a:ext cx="273685" cy="342900"/>
          </a:xfrm>
          <a:custGeom>
            <a:avLst/>
            <a:gdLst/>
            <a:ahLst/>
            <a:cxnLst/>
            <a:rect l="l" t="t" r="r" b="b"/>
            <a:pathLst>
              <a:path w="273685" h="342900">
                <a:moveTo>
                  <a:pt x="0" y="0"/>
                </a:moveTo>
                <a:lnTo>
                  <a:pt x="273303" y="342778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956874" y="3687664"/>
            <a:ext cx="118110" cy="130810"/>
          </a:xfrm>
          <a:custGeom>
            <a:avLst/>
            <a:gdLst/>
            <a:ahLst/>
            <a:cxnLst/>
            <a:rect l="l" t="t" r="r" b="b"/>
            <a:pathLst>
              <a:path w="118110" h="130810">
                <a:moveTo>
                  <a:pt x="0" y="58847"/>
                </a:moveTo>
                <a:lnTo>
                  <a:pt x="117745" y="130816"/>
                </a:lnTo>
                <a:lnTo>
                  <a:pt x="73807" y="0"/>
                </a:lnTo>
                <a:lnTo>
                  <a:pt x="0" y="58847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33723" y="4252323"/>
            <a:ext cx="386715" cy="150495"/>
          </a:xfrm>
          <a:custGeom>
            <a:avLst/>
            <a:gdLst/>
            <a:ahLst/>
            <a:cxnLst/>
            <a:rect l="l" t="t" r="r" b="b"/>
            <a:pathLst>
              <a:path w="386715" h="150495">
                <a:moveTo>
                  <a:pt x="0" y="0"/>
                </a:moveTo>
                <a:lnTo>
                  <a:pt x="386711" y="14989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03378" y="4358204"/>
            <a:ext cx="138430" cy="91440"/>
          </a:xfrm>
          <a:custGeom>
            <a:avLst/>
            <a:gdLst/>
            <a:ahLst/>
            <a:cxnLst/>
            <a:rect l="l" t="t" r="r" b="b"/>
            <a:pathLst>
              <a:path w="138429" h="91439">
                <a:moveTo>
                  <a:pt x="0" y="88015"/>
                </a:moveTo>
                <a:lnTo>
                  <a:pt x="137969" y="90873"/>
                </a:lnTo>
                <a:lnTo>
                  <a:pt x="34115" y="0"/>
                </a:lnTo>
                <a:lnTo>
                  <a:pt x="0" y="88015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568832" y="4249823"/>
            <a:ext cx="158750" cy="408940"/>
          </a:xfrm>
          <a:custGeom>
            <a:avLst/>
            <a:gdLst/>
            <a:ahLst/>
            <a:cxnLst/>
            <a:rect l="l" t="t" r="r" b="b"/>
            <a:pathLst>
              <a:path w="158750" h="408939">
                <a:moveTo>
                  <a:pt x="158443" y="0"/>
                </a:moveTo>
                <a:lnTo>
                  <a:pt x="0" y="408805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521970" y="4641572"/>
            <a:ext cx="91440" cy="138430"/>
          </a:xfrm>
          <a:custGeom>
            <a:avLst/>
            <a:gdLst/>
            <a:ahLst/>
            <a:cxnLst/>
            <a:rect l="l" t="t" r="r" b="b"/>
            <a:pathLst>
              <a:path w="91440" h="138429">
                <a:moveTo>
                  <a:pt x="2853" y="0"/>
                </a:moveTo>
                <a:lnTo>
                  <a:pt x="0" y="137968"/>
                </a:lnTo>
                <a:lnTo>
                  <a:pt x="90871" y="34113"/>
                </a:lnTo>
                <a:lnTo>
                  <a:pt x="2853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605822" y="4171894"/>
            <a:ext cx="960755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0" dirty="0">
                <a:solidFill>
                  <a:srgbClr val="FF0000"/>
                </a:solidFill>
                <a:latin typeface="Arial Unicode MS"/>
                <a:cs typeface="Arial Unicode MS"/>
              </a:rPr>
              <a:t>Joint</a:t>
            </a:r>
            <a:r>
              <a:rPr sz="2800" spc="-8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800" spc="-160" dirty="0">
                <a:solidFill>
                  <a:srgbClr val="FF0000"/>
                </a:solidFill>
                <a:latin typeface="Arial Unicode MS"/>
                <a:cs typeface="Arial Unicode MS"/>
              </a:rPr>
              <a:t>1</a:t>
            </a:r>
            <a:endParaRPr sz="2800">
              <a:latin typeface="Arial Unicode MS"/>
              <a:cs typeface="Arial Unicode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977261" y="4360934"/>
            <a:ext cx="311785" cy="180975"/>
          </a:xfrm>
          <a:custGeom>
            <a:avLst/>
            <a:gdLst/>
            <a:ahLst/>
            <a:cxnLst/>
            <a:rect l="l" t="t" r="r" b="b"/>
            <a:pathLst>
              <a:path w="311785" h="180975">
                <a:moveTo>
                  <a:pt x="0" y="0"/>
                </a:moveTo>
                <a:lnTo>
                  <a:pt x="52672" y="8643"/>
                </a:lnTo>
                <a:lnTo>
                  <a:pt x="103138" y="23167"/>
                </a:lnTo>
                <a:lnTo>
                  <a:pt x="150950" y="43280"/>
                </a:lnTo>
                <a:lnTo>
                  <a:pt x="195661" y="68691"/>
                </a:lnTo>
                <a:lnTo>
                  <a:pt x="236823" y="99110"/>
                </a:lnTo>
                <a:lnTo>
                  <a:pt x="273988" y="134245"/>
                </a:lnTo>
                <a:lnTo>
                  <a:pt x="298970" y="163516"/>
                </a:lnTo>
                <a:lnTo>
                  <a:pt x="310464" y="179046"/>
                </a:lnTo>
                <a:lnTo>
                  <a:pt x="311515" y="180562"/>
                </a:lnTo>
              </a:path>
            </a:pathLst>
          </a:custGeom>
          <a:ln w="126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269101" y="4521822"/>
            <a:ext cx="33020" cy="41275"/>
          </a:xfrm>
          <a:custGeom>
            <a:avLst/>
            <a:gdLst/>
            <a:ahLst/>
            <a:cxnLst/>
            <a:rect l="l" t="t" r="r" b="b"/>
            <a:pathLst>
              <a:path w="33020" h="41275">
                <a:moveTo>
                  <a:pt x="19675" y="19675"/>
                </a:moveTo>
                <a:lnTo>
                  <a:pt x="0" y="15109"/>
                </a:lnTo>
                <a:lnTo>
                  <a:pt x="32877" y="40855"/>
                </a:lnTo>
                <a:lnTo>
                  <a:pt x="24240" y="0"/>
                </a:lnTo>
                <a:lnTo>
                  <a:pt x="19675" y="19675"/>
                </a:lnTo>
                <a:close/>
              </a:path>
            </a:pathLst>
          </a:custGeom>
          <a:ln w="126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832994" y="2579382"/>
            <a:ext cx="960755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0" dirty="0">
                <a:solidFill>
                  <a:srgbClr val="FF0000"/>
                </a:solidFill>
                <a:latin typeface="Arial Unicode MS"/>
                <a:cs typeface="Arial Unicode MS"/>
              </a:rPr>
              <a:t>Joint</a:t>
            </a:r>
            <a:r>
              <a:rPr sz="2800" spc="-8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800" spc="-160" dirty="0">
                <a:solidFill>
                  <a:srgbClr val="FF0000"/>
                </a:solidFill>
                <a:latin typeface="Arial Unicode MS"/>
                <a:cs typeface="Arial Unicode MS"/>
              </a:rPr>
              <a:t>2</a:t>
            </a:r>
            <a:endParaRPr sz="2800">
              <a:latin typeface="Arial Unicode MS"/>
              <a:cs typeface="Arial Unicode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880843" y="4335943"/>
            <a:ext cx="902335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5" dirty="0">
                <a:latin typeface="Arial Unicode MS"/>
                <a:cs typeface="Arial Unicode MS"/>
              </a:rPr>
              <a:t>Link</a:t>
            </a:r>
            <a:r>
              <a:rPr sz="2800" spc="-95" dirty="0">
                <a:latin typeface="Arial Unicode MS"/>
                <a:cs typeface="Arial Unicode MS"/>
              </a:rPr>
              <a:t> </a:t>
            </a:r>
            <a:r>
              <a:rPr sz="2800" spc="-160" dirty="0">
                <a:latin typeface="Arial Unicode MS"/>
                <a:cs typeface="Arial Unicode MS"/>
              </a:rPr>
              <a:t>1</a:t>
            </a:r>
            <a:endParaRPr sz="2800">
              <a:latin typeface="Arial Unicode MS"/>
              <a:cs typeface="Arial Unicode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764826" y="3117582"/>
            <a:ext cx="902335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5" dirty="0">
                <a:latin typeface="Arial Unicode MS"/>
                <a:cs typeface="Arial Unicode MS"/>
              </a:rPr>
              <a:t>Link</a:t>
            </a:r>
            <a:r>
              <a:rPr sz="2800" spc="-95" dirty="0">
                <a:latin typeface="Arial Unicode MS"/>
                <a:cs typeface="Arial Unicode MS"/>
              </a:rPr>
              <a:t> </a:t>
            </a:r>
            <a:r>
              <a:rPr sz="2800" spc="-160" dirty="0">
                <a:latin typeface="Arial Unicode MS"/>
                <a:cs typeface="Arial Unicode MS"/>
              </a:rPr>
              <a:t>2</a:t>
            </a:r>
            <a:endParaRPr sz="2800">
              <a:latin typeface="Arial Unicode MS"/>
              <a:cs typeface="Arial Unicode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094737" y="3070546"/>
            <a:ext cx="110489" cy="443230"/>
          </a:xfrm>
          <a:custGeom>
            <a:avLst/>
            <a:gdLst/>
            <a:ahLst/>
            <a:cxnLst/>
            <a:rect l="l" t="t" r="r" b="b"/>
            <a:pathLst>
              <a:path w="110489" h="443229">
                <a:moveTo>
                  <a:pt x="0" y="0"/>
                </a:moveTo>
                <a:lnTo>
                  <a:pt x="32741" y="42825"/>
                </a:lnTo>
                <a:lnTo>
                  <a:pt x="59839" y="88249"/>
                </a:lnTo>
                <a:lnTo>
                  <a:pt x="81222" y="135753"/>
                </a:lnTo>
                <a:lnTo>
                  <a:pt x="96821" y="184817"/>
                </a:lnTo>
                <a:lnTo>
                  <a:pt x="106567" y="234924"/>
                </a:lnTo>
                <a:lnTo>
                  <a:pt x="110410" y="298233"/>
                </a:lnTo>
                <a:lnTo>
                  <a:pt x="108818" y="329878"/>
                </a:lnTo>
                <a:lnTo>
                  <a:pt x="101990" y="376976"/>
                </a:lnTo>
                <a:lnTo>
                  <a:pt x="89782" y="423251"/>
                </a:lnTo>
                <a:lnTo>
                  <a:pt x="83095" y="442188"/>
                </a:lnTo>
                <a:lnTo>
                  <a:pt x="82719" y="443162"/>
                </a:lnTo>
              </a:path>
            </a:pathLst>
          </a:custGeom>
          <a:ln w="126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167318" y="3494856"/>
            <a:ext cx="29209" cy="41910"/>
          </a:xfrm>
          <a:custGeom>
            <a:avLst/>
            <a:gdLst/>
            <a:ahLst/>
            <a:cxnLst/>
            <a:rect l="l" t="t" r="r" b="b"/>
            <a:pathLst>
              <a:path w="29210" h="41910">
                <a:moveTo>
                  <a:pt x="10137" y="18852"/>
                </a:moveTo>
                <a:lnTo>
                  <a:pt x="2888" y="0"/>
                </a:lnTo>
                <a:lnTo>
                  <a:pt x="0" y="41658"/>
                </a:lnTo>
                <a:lnTo>
                  <a:pt x="28990" y="11603"/>
                </a:lnTo>
                <a:lnTo>
                  <a:pt x="10137" y="18852"/>
                </a:lnTo>
                <a:close/>
              </a:path>
            </a:pathLst>
          </a:custGeom>
          <a:ln w="126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815767" y="3918105"/>
            <a:ext cx="152400" cy="321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x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942717" y="4102255"/>
            <a:ext cx="110489" cy="214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15" dirty="0">
                <a:latin typeface="Times New Roman"/>
                <a:cs typeface="Times New Roman"/>
              </a:rPr>
              <a:t>0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435445" y="4785350"/>
            <a:ext cx="13093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031875" algn="l"/>
              </a:tabLst>
            </a:pPr>
            <a:r>
              <a:rPr sz="2000" u="heavy" dirty="0">
                <a:latin typeface="Times New Roman"/>
                <a:cs typeface="Times New Roman"/>
              </a:rPr>
              <a:t> 	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y</a:t>
            </a:r>
            <a:r>
              <a:rPr sz="1950" spc="22" baseline="-32051" dirty="0">
                <a:latin typeface="Times New Roman"/>
                <a:cs typeface="Times New Roman"/>
              </a:rPr>
              <a:t>0</a:t>
            </a:r>
            <a:endParaRPr sz="1950" baseline="-32051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235060" y="2819011"/>
            <a:ext cx="152400" cy="321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x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362011" y="3003161"/>
            <a:ext cx="110489" cy="214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15" dirty="0">
                <a:latin typeface="Times New Roman"/>
                <a:cs typeface="Times New Roman"/>
              </a:rPr>
              <a:t>1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117994" y="3712920"/>
            <a:ext cx="152400" cy="321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y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244945" y="3897070"/>
            <a:ext cx="110489" cy="214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15" dirty="0">
                <a:latin typeface="Times New Roman"/>
                <a:cs typeface="Times New Roman"/>
              </a:rPr>
              <a:t>1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357802" y="4292370"/>
            <a:ext cx="23749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x</a:t>
            </a:r>
            <a:r>
              <a:rPr sz="1950" spc="22" baseline="-32051" dirty="0">
                <a:latin typeface="Times New Roman"/>
                <a:cs typeface="Times New Roman"/>
              </a:rPr>
              <a:t>2</a:t>
            </a:r>
            <a:endParaRPr sz="1950" baseline="-32051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406716" y="4797365"/>
            <a:ext cx="23749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y</a:t>
            </a:r>
            <a:r>
              <a:rPr sz="1950" spc="22" baseline="-32051" dirty="0">
                <a:latin typeface="Times New Roman"/>
                <a:cs typeface="Times New Roman"/>
              </a:rPr>
              <a:t>2</a:t>
            </a:r>
            <a:endParaRPr sz="1950" baseline="-32051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918237" y="3370164"/>
            <a:ext cx="1802764" cy="1504315"/>
          </a:xfrm>
          <a:custGeom>
            <a:avLst/>
            <a:gdLst/>
            <a:ahLst/>
            <a:cxnLst/>
            <a:rect l="l" t="t" r="r" b="b"/>
            <a:pathLst>
              <a:path w="1802764" h="1504314">
                <a:moveTo>
                  <a:pt x="1802399" y="0"/>
                </a:moveTo>
                <a:lnTo>
                  <a:pt x="0" y="1504199"/>
                </a:lnTo>
              </a:path>
            </a:pathLst>
          </a:custGeom>
          <a:ln w="253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720637" y="3386719"/>
            <a:ext cx="1983105" cy="823594"/>
          </a:xfrm>
          <a:custGeom>
            <a:avLst/>
            <a:gdLst/>
            <a:ahLst/>
            <a:cxnLst/>
            <a:rect l="l" t="t" r="r" b="b"/>
            <a:pathLst>
              <a:path w="1983104" h="823595">
                <a:moveTo>
                  <a:pt x="0" y="0"/>
                </a:moveTo>
                <a:lnTo>
                  <a:pt x="1982700" y="823499"/>
                </a:lnTo>
              </a:path>
            </a:pathLst>
          </a:custGeom>
          <a:ln w="253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3100781" y="3720906"/>
            <a:ext cx="184150" cy="418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90" dirty="0">
                <a:solidFill>
                  <a:srgbClr val="FF0000"/>
                </a:solidFill>
                <a:latin typeface="Arial Unicode MS"/>
                <a:cs typeface="Arial Unicode MS"/>
              </a:rPr>
              <a:t>θ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374164" y="5524595"/>
            <a:ext cx="1132205" cy="944244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 indent="223520">
              <a:lnSpc>
                <a:spcPct val="100400"/>
              </a:lnSpc>
              <a:spcBef>
                <a:spcPts val="215"/>
              </a:spcBef>
            </a:pPr>
            <a:r>
              <a:rPr sz="2800" spc="-300" dirty="0">
                <a:latin typeface="Arial Unicode MS"/>
                <a:cs typeface="Arial Unicode MS"/>
              </a:rPr>
              <a:t>Base  </a:t>
            </a:r>
            <a:r>
              <a:rPr sz="2800" spc="-90" dirty="0">
                <a:latin typeface="Arial Unicode MS"/>
                <a:cs typeface="Arial Unicode MS"/>
              </a:rPr>
              <a:t>(Link </a:t>
            </a:r>
            <a:r>
              <a:rPr sz="2800" spc="-95" dirty="0">
                <a:latin typeface="Arial Unicode MS"/>
                <a:cs typeface="Arial Unicode MS"/>
              </a:rPr>
              <a:t>0)</a:t>
            </a:r>
            <a:endParaRPr sz="2800">
              <a:latin typeface="Arial Unicode MS"/>
              <a:cs typeface="Arial Unicode MS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-15" dirty="0"/>
              <a:t>Robo1x-1.5</a:t>
            </a:r>
          </a:p>
        </p:txBody>
      </p:sp>
      <p:sp>
        <p:nvSpPr>
          <p:cNvPr id="54" name="object 5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10" dirty="0"/>
              <a:t>21</a:t>
            </a:fld>
            <a:endParaRPr spc="-10" dirty="0"/>
          </a:p>
        </p:txBody>
      </p:sp>
      <p:sp>
        <p:nvSpPr>
          <p:cNvPr id="46" name="object 46"/>
          <p:cNvSpPr txBox="1"/>
          <p:nvPr/>
        </p:nvSpPr>
        <p:spPr>
          <a:xfrm>
            <a:off x="3259283" y="3936806"/>
            <a:ext cx="127000" cy="260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347241" y="3125427"/>
            <a:ext cx="285750" cy="476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90" dirty="0">
                <a:solidFill>
                  <a:srgbClr val="FF0000"/>
                </a:solidFill>
                <a:latin typeface="Arial Unicode MS"/>
                <a:cs typeface="Arial Unicode MS"/>
              </a:rPr>
              <a:t>θ</a:t>
            </a:r>
            <a:r>
              <a:rPr sz="2400" spc="-135" baseline="-31250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endParaRPr sz="2400" baseline="-3125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501838" y="3330337"/>
            <a:ext cx="203200" cy="445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dirty="0">
                <a:latin typeface="Times New Roman"/>
                <a:cs typeface="Times New Roman"/>
              </a:rPr>
              <a:t>a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679614" y="3584337"/>
            <a:ext cx="144145" cy="299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5" dirty="0">
                <a:latin typeface="Times New Roman"/>
                <a:cs typeface="Times New Roman"/>
              </a:rPr>
              <a:t>1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434084" y="4116942"/>
            <a:ext cx="203200" cy="445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dirty="0">
                <a:latin typeface="Times New Roman"/>
                <a:cs typeface="Times New Roman"/>
              </a:rPr>
              <a:t>a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611859" y="4370942"/>
            <a:ext cx="144145" cy="299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5" dirty="0">
                <a:latin typeface="Times New Roman"/>
                <a:cs typeface="Times New Roman"/>
              </a:rPr>
              <a:t>2</a:t>
            </a:r>
            <a:endParaRPr sz="185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335" y="-31061"/>
            <a:ext cx="8441329" cy="1007768"/>
          </a:xfrm>
          <a:prstGeom prst="rect">
            <a:avLst/>
          </a:prstGeom>
        </p:spPr>
        <p:txBody>
          <a:bodyPr vert="horz" wrap="square" lIns="0" tIns="228402" rIns="0" bIns="0" rtlCol="0">
            <a:spAutoFit/>
          </a:bodyPr>
          <a:lstStyle/>
          <a:p>
            <a:pPr marL="707390">
              <a:lnSpc>
                <a:spcPct val="100000"/>
              </a:lnSpc>
            </a:pPr>
            <a:r>
              <a:rPr lang="zh-CN" altLang="en-US" spc="-345" dirty="0" smtClean="0"/>
              <a:t>            平面正向运动学</a:t>
            </a:r>
            <a:endParaRPr spc="-235" dirty="0"/>
          </a:p>
        </p:txBody>
      </p:sp>
      <p:sp>
        <p:nvSpPr>
          <p:cNvPr id="3" name="object 3"/>
          <p:cNvSpPr/>
          <p:nvPr/>
        </p:nvSpPr>
        <p:spPr>
          <a:xfrm>
            <a:off x="2722226" y="4641207"/>
            <a:ext cx="410845" cy="410845"/>
          </a:xfrm>
          <a:custGeom>
            <a:avLst/>
            <a:gdLst/>
            <a:ahLst/>
            <a:cxnLst/>
            <a:rect l="l" t="t" r="r" b="b"/>
            <a:pathLst>
              <a:path w="410844" h="410845">
                <a:moveTo>
                  <a:pt x="0" y="205199"/>
                </a:moveTo>
                <a:lnTo>
                  <a:pt x="5419" y="158149"/>
                </a:lnTo>
                <a:lnTo>
                  <a:pt x="20856" y="114958"/>
                </a:lnTo>
                <a:lnTo>
                  <a:pt x="45080" y="76857"/>
                </a:lnTo>
                <a:lnTo>
                  <a:pt x="76857" y="45080"/>
                </a:lnTo>
                <a:lnTo>
                  <a:pt x="114958" y="20856"/>
                </a:lnTo>
                <a:lnTo>
                  <a:pt x="158149" y="5419"/>
                </a:lnTo>
                <a:lnTo>
                  <a:pt x="205199" y="0"/>
                </a:lnTo>
                <a:lnTo>
                  <a:pt x="245419" y="3979"/>
                </a:lnTo>
                <a:lnTo>
                  <a:pt x="283726" y="15619"/>
                </a:lnTo>
                <a:lnTo>
                  <a:pt x="319045" y="34476"/>
                </a:lnTo>
                <a:lnTo>
                  <a:pt x="350298" y="60101"/>
                </a:lnTo>
                <a:lnTo>
                  <a:pt x="375923" y="91354"/>
                </a:lnTo>
                <a:lnTo>
                  <a:pt x="394780" y="126673"/>
                </a:lnTo>
                <a:lnTo>
                  <a:pt x="406420" y="164980"/>
                </a:lnTo>
                <a:lnTo>
                  <a:pt x="410399" y="205199"/>
                </a:lnTo>
                <a:lnTo>
                  <a:pt x="404980" y="252250"/>
                </a:lnTo>
                <a:lnTo>
                  <a:pt x="389543" y="295441"/>
                </a:lnTo>
                <a:lnTo>
                  <a:pt x="365319" y="333542"/>
                </a:lnTo>
                <a:lnTo>
                  <a:pt x="333542" y="365319"/>
                </a:lnTo>
                <a:lnTo>
                  <a:pt x="295441" y="389543"/>
                </a:lnTo>
                <a:lnTo>
                  <a:pt x="252250" y="404980"/>
                </a:lnTo>
                <a:lnTo>
                  <a:pt x="205199" y="410399"/>
                </a:lnTo>
                <a:lnTo>
                  <a:pt x="158149" y="404980"/>
                </a:lnTo>
                <a:lnTo>
                  <a:pt x="114958" y="389543"/>
                </a:lnTo>
                <a:lnTo>
                  <a:pt x="76857" y="365319"/>
                </a:lnTo>
                <a:lnTo>
                  <a:pt x="45080" y="333542"/>
                </a:lnTo>
                <a:lnTo>
                  <a:pt x="20856" y="295441"/>
                </a:lnTo>
                <a:lnTo>
                  <a:pt x="5419" y="252250"/>
                </a:lnTo>
                <a:lnTo>
                  <a:pt x="0" y="20519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39460" y="3181803"/>
            <a:ext cx="409575" cy="410209"/>
          </a:xfrm>
          <a:custGeom>
            <a:avLst/>
            <a:gdLst/>
            <a:ahLst/>
            <a:cxnLst/>
            <a:rect l="l" t="t" r="r" b="b"/>
            <a:pathLst>
              <a:path w="409575" h="410210">
                <a:moveTo>
                  <a:pt x="105367" y="25567"/>
                </a:moveTo>
                <a:lnTo>
                  <a:pt x="149132" y="7467"/>
                </a:lnTo>
                <a:lnTo>
                  <a:pt x="194386" y="0"/>
                </a:lnTo>
                <a:lnTo>
                  <a:pt x="239453" y="2684"/>
                </a:lnTo>
                <a:lnTo>
                  <a:pt x="282660" y="15042"/>
                </a:lnTo>
                <a:lnTo>
                  <a:pt x="322331" y="36595"/>
                </a:lnTo>
                <a:lnTo>
                  <a:pt x="356791" y="66862"/>
                </a:lnTo>
                <a:lnTo>
                  <a:pt x="384367" y="105367"/>
                </a:lnTo>
                <a:lnTo>
                  <a:pt x="400409" y="142461"/>
                </a:lnTo>
                <a:lnTo>
                  <a:pt x="408826" y="181601"/>
                </a:lnTo>
                <a:lnTo>
                  <a:pt x="409483" y="221632"/>
                </a:lnTo>
                <a:lnTo>
                  <a:pt x="402249" y="261394"/>
                </a:lnTo>
                <a:lnTo>
                  <a:pt x="387364" y="298967"/>
                </a:lnTo>
                <a:lnTo>
                  <a:pt x="365638" y="332595"/>
                </a:lnTo>
                <a:lnTo>
                  <a:pt x="337798" y="361366"/>
                </a:lnTo>
                <a:lnTo>
                  <a:pt x="304567" y="384367"/>
                </a:lnTo>
                <a:lnTo>
                  <a:pt x="260801" y="402466"/>
                </a:lnTo>
                <a:lnTo>
                  <a:pt x="215547" y="409934"/>
                </a:lnTo>
                <a:lnTo>
                  <a:pt x="170480" y="407249"/>
                </a:lnTo>
                <a:lnTo>
                  <a:pt x="127273" y="394891"/>
                </a:lnTo>
                <a:lnTo>
                  <a:pt x="87602" y="373339"/>
                </a:lnTo>
                <a:lnTo>
                  <a:pt x="53142" y="343071"/>
                </a:lnTo>
                <a:lnTo>
                  <a:pt x="25567" y="304567"/>
                </a:lnTo>
                <a:lnTo>
                  <a:pt x="7467" y="260801"/>
                </a:lnTo>
                <a:lnTo>
                  <a:pt x="0" y="215548"/>
                </a:lnTo>
                <a:lnTo>
                  <a:pt x="2684" y="170480"/>
                </a:lnTo>
                <a:lnTo>
                  <a:pt x="15042" y="127274"/>
                </a:lnTo>
                <a:lnTo>
                  <a:pt x="36594" y="87603"/>
                </a:lnTo>
                <a:lnTo>
                  <a:pt x="66862" y="53142"/>
                </a:lnTo>
                <a:lnTo>
                  <a:pt x="105367" y="25567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97719" y="3386601"/>
            <a:ext cx="1696720" cy="1459865"/>
          </a:xfrm>
          <a:custGeom>
            <a:avLst/>
            <a:gdLst/>
            <a:ahLst/>
            <a:cxnLst/>
            <a:rect l="l" t="t" r="r" b="b"/>
            <a:pathLst>
              <a:path w="1696720" h="1459864">
                <a:moveTo>
                  <a:pt x="0" y="1204499"/>
                </a:moveTo>
                <a:lnTo>
                  <a:pt x="1489800" y="0"/>
                </a:lnTo>
                <a:lnTo>
                  <a:pt x="1696200" y="255299"/>
                </a:lnTo>
                <a:lnTo>
                  <a:pt x="206399" y="1459799"/>
                </a:lnTo>
                <a:lnTo>
                  <a:pt x="0" y="120449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65668" y="3340276"/>
            <a:ext cx="1899285" cy="1022350"/>
          </a:xfrm>
          <a:custGeom>
            <a:avLst/>
            <a:gdLst/>
            <a:ahLst/>
            <a:cxnLst/>
            <a:rect l="l" t="t" r="r" b="b"/>
            <a:pathLst>
              <a:path w="1899284" h="1022350">
                <a:moveTo>
                  <a:pt x="122999" y="0"/>
                </a:moveTo>
                <a:lnTo>
                  <a:pt x="1899000" y="717899"/>
                </a:lnTo>
                <a:lnTo>
                  <a:pt x="1776000" y="1022099"/>
                </a:lnTo>
                <a:lnTo>
                  <a:pt x="0" y="304199"/>
                </a:lnTo>
                <a:lnTo>
                  <a:pt x="122999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26997" y="1140645"/>
            <a:ext cx="6044999" cy="1255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18262" y="4459477"/>
            <a:ext cx="0" cy="415290"/>
          </a:xfrm>
          <a:custGeom>
            <a:avLst/>
            <a:gdLst/>
            <a:ahLst/>
            <a:cxnLst/>
            <a:rect l="l" t="t" r="r" b="b"/>
            <a:pathLst>
              <a:path h="415289">
                <a:moveTo>
                  <a:pt x="0" y="414749"/>
                </a:moveTo>
                <a:lnTo>
                  <a:pt x="0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71064" y="4329800"/>
            <a:ext cx="94615" cy="130175"/>
          </a:xfrm>
          <a:custGeom>
            <a:avLst/>
            <a:gdLst/>
            <a:ahLst/>
            <a:cxnLst/>
            <a:rect l="l" t="t" r="r" b="b"/>
            <a:pathLst>
              <a:path w="94614" h="130175">
                <a:moveTo>
                  <a:pt x="94396" y="129676"/>
                </a:moveTo>
                <a:lnTo>
                  <a:pt x="47198" y="0"/>
                </a:lnTo>
                <a:lnTo>
                  <a:pt x="0" y="129676"/>
                </a:lnTo>
                <a:lnTo>
                  <a:pt x="94396" y="129676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18262" y="4881143"/>
            <a:ext cx="415925" cy="0"/>
          </a:xfrm>
          <a:custGeom>
            <a:avLst/>
            <a:gdLst/>
            <a:ahLst/>
            <a:cxnLst/>
            <a:rect l="l" t="t" r="r" b="b"/>
            <a:pathLst>
              <a:path w="415925">
                <a:moveTo>
                  <a:pt x="0" y="0"/>
                </a:moveTo>
                <a:lnTo>
                  <a:pt x="415349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33612" y="4833944"/>
            <a:ext cx="130175" cy="94615"/>
          </a:xfrm>
          <a:custGeom>
            <a:avLst/>
            <a:gdLst/>
            <a:ahLst/>
            <a:cxnLst/>
            <a:rect l="l" t="t" r="r" b="b"/>
            <a:pathLst>
              <a:path w="130175" h="94614">
                <a:moveTo>
                  <a:pt x="0" y="94396"/>
                </a:moveTo>
                <a:lnTo>
                  <a:pt x="129675" y="47198"/>
                </a:lnTo>
                <a:lnTo>
                  <a:pt x="0" y="0"/>
                </a:lnTo>
                <a:lnTo>
                  <a:pt x="0" y="94396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25883" y="3111443"/>
            <a:ext cx="324485" cy="259079"/>
          </a:xfrm>
          <a:custGeom>
            <a:avLst/>
            <a:gdLst/>
            <a:ahLst/>
            <a:cxnLst/>
            <a:rect l="l" t="t" r="r" b="b"/>
            <a:pathLst>
              <a:path w="324485" h="259079">
                <a:moveTo>
                  <a:pt x="0" y="258554"/>
                </a:moveTo>
                <a:lnTo>
                  <a:pt x="324292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20752" y="3030603"/>
            <a:ext cx="130810" cy="118110"/>
          </a:xfrm>
          <a:custGeom>
            <a:avLst/>
            <a:gdLst/>
            <a:ahLst/>
            <a:cxnLst/>
            <a:rect l="l" t="t" r="r" b="b"/>
            <a:pathLst>
              <a:path w="130810" h="118110">
                <a:moveTo>
                  <a:pt x="58846" y="117744"/>
                </a:moveTo>
                <a:lnTo>
                  <a:pt x="130817" y="0"/>
                </a:lnTo>
                <a:lnTo>
                  <a:pt x="0" y="43935"/>
                </a:lnTo>
                <a:lnTo>
                  <a:pt x="58846" y="117744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720475" y="3374309"/>
            <a:ext cx="273685" cy="342900"/>
          </a:xfrm>
          <a:custGeom>
            <a:avLst/>
            <a:gdLst/>
            <a:ahLst/>
            <a:cxnLst/>
            <a:rect l="l" t="t" r="r" b="b"/>
            <a:pathLst>
              <a:path w="273685" h="342900">
                <a:moveTo>
                  <a:pt x="0" y="0"/>
                </a:moveTo>
                <a:lnTo>
                  <a:pt x="273303" y="342778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56874" y="3687664"/>
            <a:ext cx="118110" cy="130810"/>
          </a:xfrm>
          <a:custGeom>
            <a:avLst/>
            <a:gdLst/>
            <a:ahLst/>
            <a:cxnLst/>
            <a:rect l="l" t="t" r="r" b="b"/>
            <a:pathLst>
              <a:path w="118110" h="130810">
                <a:moveTo>
                  <a:pt x="0" y="58847"/>
                </a:moveTo>
                <a:lnTo>
                  <a:pt x="117745" y="130816"/>
                </a:lnTo>
                <a:lnTo>
                  <a:pt x="73807" y="0"/>
                </a:lnTo>
                <a:lnTo>
                  <a:pt x="0" y="58847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33723" y="4252323"/>
            <a:ext cx="386715" cy="150495"/>
          </a:xfrm>
          <a:custGeom>
            <a:avLst/>
            <a:gdLst/>
            <a:ahLst/>
            <a:cxnLst/>
            <a:rect l="l" t="t" r="r" b="b"/>
            <a:pathLst>
              <a:path w="386715" h="150495">
                <a:moveTo>
                  <a:pt x="0" y="0"/>
                </a:moveTo>
                <a:lnTo>
                  <a:pt x="386711" y="14989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03378" y="4358204"/>
            <a:ext cx="138430" cy="91440"/>
          </a:xfrm>
          <a:custGeom>
            <a:avLst/>
            <a:gdLst/>
            <a:ahLst/>
            <a:cxnLst/>
            <a:rect l="l" t="t" r="r" b="b"/>
            <a:pathLst>
              <a:path w="138429" h="91439">
                <a:moveTo>
                  <a:pt x="0" y="88015"/>
                </a:moveTo>
                <a:lnTo>
                  <a:pt x="137969" y="90873"/>
                </a:lnTo>
                <a:lnTo>
                  <a:pt x="34115" y="0"/>
                </a:lnTo>
                <a:lnTo>
                  <a:pt x="0" y="88015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68832" y="4249823"/>
            <a:ext cx="158750" cy="408940"/>
          </a:xfrm>
          <a:custGeom>
            <a:avLst/>
            <a:gdLst/>
            <a:ahLst/>
            <a:cxnLst/>
            <a:rect l="l" t="t" r="r" b="b"/>
            <a:pathLst>
              <a:path w="158750" h="408939">
                <a:moveTo>
                  <a:pt x="158443" y="0"/>
                </a:moveTo>
                <a:lnTo>
                  <a:pt x="0" y="408805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21970" y="4641572"/>
            <a:ext cx="91440" cy="138430"/>
          </a:xfrm>
          <a:custGeom>
            <a:avLst/>
            <a:gdLst/>
            <a:ahLst/>
            <a:cxnLst/>
            <a:rect l="l" t="t" r="r" b="b"/>
            <a:pathLst>
              <a:path w="91440" h="138429">
                <a:moveTo>
                  <a:pt x="2853" y="0"/>
                </a:moveTo>
                <a:lnTo>
                  <a:pt x="0" y="137968"/>
                </a:lnTo>
                <a:lnTo>
                  <a:pt x="90871" y="34113"/>
                </a:lnTo>
                <a:lnTo>
                  <a:pt x="2853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605822" y="4171894"/>
            <a:ext cx="960755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0" dirty="0">
                <a:solidFill>
                  <a:srgbClr val="FF0000"/>
                </a:solidFill>
                <a:latin typeface="Arial Unicode MS"/>
                <a:cs typeface="Arial Unicode MS"/>
              </a:rPr>
              <a:t>Joint</a:t>
            </a:r>
            <a:r>
              <a:rPr sz="2800" spc="-8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800" spc="-160" dirty="0">
                <a:solidFill>
                  <a:srgbClr val="FF0000"/>
                </a:solidFill>
                <a:latin typeface="Arial Unicode MS"/>
                <a:cs typeface="Arial Unicode MS"/>
              </a:rPr>
              <a:t>1</a:t>
            </a:r>
            <a:endParaRPr sz="2800">
              <a:latin typeface="Arial Unicode MS"/>
              <a:cs typeface="Arial Unicode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977261" y="4360934"/>
            <a:ext cx="311785" cy="180975"/>
          </a:xfrm>
          <a:custGeom>
            <a:avLst/>
            <a:gdLst/>
            <a:ahLst/>
            <a:cxnLst/>
            <a:rect l="l" t="t" r="r" b="b"/>
            <a:pathLst>
              <a:path w="311785" h="180975">
                <a:moveTo>
                  <a:pt x="0" y="0"/>
                </a:moveTo>
                <a:lnTo>
                  <a:pt x="52672" y="8643"/>
                </a:lnTo>
                <a:lnTo>
                  <a:pt x="103138" y="23167"/>
                </a:lnTo>
                <a:lnTo>
                  <a:pt x="150950" y="43280"/>
                </a:lnTo>
                <a:lnTo>
                  <a:pt x="195661" y="68691"/>
                </a:lnTo>
                <a:lnTo>
                  <a:pt x="236823" y="99110"/>
                </a:lnTo>
                <a:lnTo>
                  <a:pt x="273988" y="134245"/>
                </a:lnTo>
                <a:lnTo>
                  <a:pt x="298970" y="163516"/>
                </a:lnTo>
                <a:lnTo>
                  <a:pt x="310464" y="179046"/>
                </a:lnTo>
                <a:lnTo>
                  <a:pt x="311515" y="180562"/>
                </a:lnTo>
              </a:path>
            </a:pathLst>
          </a:custGeom>
          <a:ln w="126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269101" y="4521822"/>
            <a:ext cx="33020" cy="41275"/>
          </a:xfrm>
          <a:custGeom>
            <a:avLst/>
            <a:gdLst/>
            <a:ahLst/>
            <a:cxnLst/>
            <a:rect l="l" t="t" r="r" b="b"/>
            <a:pathLst>
              <a:path w="33020" h="41275">
                <a:moveTo>
                  <a:pt x="19675" y="19675"/>
                </a:moveTo>
                <a:lnTo>
                  <a:pt x="0" y="15109"/>
                </a:lnTo>
                <a:lnTo>
                  <a:pt x="32877" y="40855"/>
                </a:lnTo>
                <a:lnTo>
                  <a:pt x="24240" y="0"/>
                </a:lnTo>
                <a:lnTo>
                  <a:pt x="19675" y="19675"/>
                </a:lnTo>
                <a:close/>
              </a:path>
            </a:pathLst>
          </a:custGeom>
          <a:ln w="126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832994" y="2579382"/>
            <a:ext cx="960755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0" dirty="0">
                <a:solidFill>
                  <a:srgbClr val="FF0000"/>
                </a:solidFill>
                <a:latin typeface="Arial Unicode MS"/>
                <a:cs typeface="Arial Unicode MS"/>
              </a:rPr>
              <a:t>Joint</a:t>
            </a:r>
            <a:r>
              <a:rPr sz="2800" spc="-80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800" spc="-160" dirty="0">
                <a:solidFill>
                  <a:srgbClr val="FF0000"/>
                </a:solidFill>
                <a:latin typeface="Arial Unicode MS"/>
                <a:cs typeface="Arial Unicode MS"/>
              </a:rPr>
              <a:t>2</a:t>
            </a:r>
            <a:endParaRPr sz="2800">
              <a:latin typeface="Arial Unicode MS"/>
              <a:cs typeface="Arial Unicode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880843" y="4335943"/>
            <a:ext cx="902335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5" dirty="0">
                <a:latin typeface="Arial Unicode MS"/>
                <a:cs typeface="Arial Unicode MS"/>
              </a:rPr>
              <a:t>Link</a:t>
            </a:r>
            <a:r>
              <a:rPr sz="2800" spc="-95" dirty="0">
                <a:latin typeface="Arial Unicode MS"/>
                <a:cs typeface="Arial Unicode MS"/>
              </a:rPr>
              <a:t> </a:t>
            </a:r>
            <a:r>
              <a:rPr sz="2800" spc="-160" dirty="0">
                <a:latin typeface="Arial Unicode MS"/>
                <a:cs typeface="Arial Unicode MS"/>
              </a:rPr>
              <a:t>1</a:t>
            </a:r>
            <a:endParaRPr sz="2800">
              <a:latin typeface="Arial Unicode MS"/>
              <a:cs typeface="Arial Unicode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64826" y="3117582"/>
            <a:ext cx="902335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5" dirty="0">
                <a:latin typeface="Arial Unicode MS"/>
                <a:cs typeface="Arial Unicode MS"/>
              </a:rPr>
              <a:t>Link</a:t>
            </a:r>
            <a:r>
              <a:rPr sz="2800" spc="-95" dirty="0">
                <a:latin typeface="Arial Unicode MS"/>
                <a:cs typeface="Arial Unicode MS"/>
              </a:rPr>
              <a:t> </a:t>
            </a:r>
            <a:r>
              <a:rPr sz="2800" spc="-160" dirty="0">
                <a:latin typeface="Arial Unicode MS"/>
                <a:cs typeface="Arial Unicode MS"/>
              </a:rPr>
              <a:t>2</a:t>
            </a:r>
            <a:endParaRPr sz="2800">
              <a:latin typeface="Arial Unicode MS"/>
              <a:cs typeface="Arial Unicode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094737" y="3070546"/>
            <a:ext cx="110489" cy="443230"/>
          </a:xfrm>
          <a:custGeom>
            <a:avLst/>
            <a:gdLst/>
            <a:ahLst/>
            <a:cxnLst/>
            <a:rect l="l" t="t" r="r" b="b"/>
            <a:pathLst>
              <a:path w="110489" h="443229">
                <a:moveTo>
                  <a:pt x="0" y="0"/>
                </a:moveTo>
                <a:lnTo>
                  <a:pt x="32741" y="42825"/>
                </a:lnTo>
                <a:lnTo>
                  <a:pt x="59839" y="88249"/>
                </a:lnTo>
                <a:lnTo>
                  <a:pt x="81222" y="135753"/>
                </a:lnTo>
                <a:lnTo>
                  <a:pt x="96821" y="184817"/>
                </a:lnTo>
                <a:lnTo>
                  <a:pt x="106567" y="234924"/>
                </a:lnTo>
                <a:lnTo>
                  <a:pt x="110410" y="298233"/>
                </a:lnTo>
                <a:lnTo>
                  <a:pt x="108818" y="329878"/>
                </a:lnTo>
                <a:lnTo>
                  <a:pt x="101990" y="376976"/>
                </a:lnTo>
                <a:lnTo>
                  <a:pt x="89782" y="423251"/>
                </a:lnTo>
                <a:lnTo>
                  <a:pt x="83095" y="442188"/>
                </a:lnTo>
                <a:lnTo>
                  <a:pt x="82719" y="443162"/>
                </a:lnTo>
              </a:path>
            </a:pathLst>
          </a:custGeom>
          <a:ln w="126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167318" y="3494856"/>
            <a:ext cx="29209" cy="41910"/>
          </a:xfrm>
          <a:custGeom>
            <a:avLst/>
            <a:gdLst/>
            <a:ahLst/>
            <a:cxnLst/>
            <a:rect l="l" t="t" r="r" b="b"/>
            <a:pathLst>
              <a:path w="29210" h="41910">
                <a:moveTo>
                  <a:pt x="10137" y="18852"/>
                </a:moveTo>
                <a:lnTo>
                  <a:pt x="2888" y="0"/>
                </a:lnTo>
                <a:lnTo>
                  <a:pt x="0" y="41658"/>
                </a:lnTo>
                <a:lnTo>
                  <a:pt x="28990" y="11603"/>
                </a:lnTo>
                <a:lnTo>
                  <a:pt x="10137" y="18852"/>
                </a:lnTo>
                <a:close/>
              </a:path>
            </a:pathLst>
          </a:custGeom>
          <a:ln w="126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942717" y="4102255"/>
            <a:ext cx="110489" cy="214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15" dirty="0">
                <a:latin typeface="Times New Roman"/>
                <a:cs typeface="Times New Roman"/>
              </a:rPr>
              <a:t>0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435445" y="4785350"/>
            <a:ext cx="130937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031875" algn="l"/>
              </a:tabLst>
            </a:pPr>
            <a:r>
              <a:rPr sz="2000" u="heavy" dirty="0">
                <a:latin typeface="Times New Roman"/>
                <a:cs typeface="Times New Roman"/>
              </a:rPr>
              <a:t> 	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y</a:t>
            </a:r>
            <a:r>
              <a:rPr sz="1950" spc="22" baseline="-32051" dirty="0">
                <a:latin typeface="Times New Roman"/>
                <a:cs typeface="Times New Roman"/>
              </a:rPr>
              <a:t>0</a:t>
            </a:r>
            <a:endParaRPr sz="1950" baseline="-32051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235060" y="2819011"/>
            <a:ext cx="152400" cy="321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x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362011" y="3003161"/>
            <a:ext cx="110489" cy="214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15" dirty="0">
                <a:latin typeface="Times New Roman"/>
                <a:cs typeface="Times New Roman"/>
              </a:rPr>
              <a:t>1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117994" y="3712920"/>
            <a:ext cx="23749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y</a:t>
            </a:r>
            <a:r>
              <a:rPr sz="1950" spc="22" baseline="-32051" dirty="0">
                <a:latin typeface="Times New Roman"/>
                <a:cs typeface="Times New Roman"/>
              </a:rPr>
              <a:t>1</a:t>
            </a:r>
            <a:endParaRPr sz="1950" baseline="-32051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357802" y="4292370"/>
            <a:ext cx="23749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x</a:t>
            </a:r>
            <a:r>
              <a:rPr sz="1950" spc="22" baseline="-32051" dirty="0">
                <a:latin typeface="Times New Roman"/>
                <a:cs typeface="Times New Roman"/>
              </a:rPr>
              <a:t>2</a:t>
            </a:r>
            <a:endParaRPr sz="1950" baseline="-32051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406716" y="4797365"/>
            <a:ext cx="237490" cy="398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y</a:t>
            </a:r>
            <a:r>
              <a:rPr sz="1950" spc="22" baseline="-32051" dirty="0">
                <a:latin typeface="Times New Roman"/>
                <a:cs typeface="Times New Roman"/>
              </a:rPr>
              <a:t>2</a:t>
            </a:r>
            <a:endParaRPr sz="1950" baseline="-32051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918237" y="3370164"/>
            <a:ext cx="1802764" cy="1504315"/>
          </a:xfrm>
          <a:custGeom>
            <a:avLst/>
            <a:gdLst/>
            <a:ahLst/>
            <a:cxnLst/>
            <a:rect l="l" t="t" r="r" b="b"/>
            <a:pathLst>
              <a:path w="1802764" h="1504314">
                <a:moveTo>
                  <a:pt x="1802399" y="0"/>
                </a:moveTo>
                <a:lnTo>
                  <a:pt x="0" y="1504199"/>
                </a:lnTo>
              </a:path>
            </a:pathLst>
          </a:custGeom>
          <a:ln w="253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720637" y="3386719"/>
            <a:ext cx="1983105" cy="823594"/>
          </a:xfrm>
          <a:custGeom>
            <a:avLst/>
            <a:gdLst/>
            <a:ahLst/>
            <a:cxnLst/>
            <a:rect l="l" t="t" r="r" b="b"/>
            <a:pathLst>
              <a:path w="1983104" h="823595">
                <a:moveTo>
                  <a:pt x="0" y="0"/>
                </a:moveTo>
                <a:lnTo>
                  <a:pt x="1982700" y="823499"/>
                </a:lnTo>
              </a:path>
            </a:pathLst>
          </a:custGeom>
          <a:ln w="253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815767" y="3720906"/>
            <a:ext cx="570865" cy="519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97180" algn="l"/>
              </a:tabLst>
            </a:pPr>
            <a:r>
              <a:rPr sz="3000" baseline="-31944" dirty="0">
                <a:latin typeface="Times New Roman"/>
                <a:cs typeface="Times New Roman"/>
              </a:rPr>
              <a:t>x	</a:t>
            </a:r>
            <a:r>
              <a:rPr sz="2400" spc="-90" dirty="0">
                <a:solidFill>
                  <a:srgbClr val="FF0000"/>
                </a:solidFill>
                <a:latin typeface="Arial Unicode MS"/>
                <a:cs typeface="Arial Unicode MS"/>
              </a:rPr>
              <a:t>θ</a:t>
            </a:r>
            <a:r>
              <a:rPr sz="2400" spc="-135" baseline="-3125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2400" baseline="-3125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374164" y="5524595"/>
            <a:ext cx="1132205" cy="944244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 indent="223520">
              <a:lnSpc>
                <a:spcPct val="100400"/>
              </a:lnSpc>
              <a:spcBef>
                <a:spcPts val="215"/>
              </a:spcBef>
            </a:pPr>
            <a:r>
              <a:rPr sz="2800" spc="-300" dirty="0">
                <a:latin typeface="Arial Unicode MS"/>
                <a:cs typeface="Arial Unicode MS"/>
              </a:rPr>
              <a:t>Base  </a:t>
            </a:r>
            <a:r>
              <a:rPr sz="2800" spc="-90" dirty="0">
                <a:latin typeface="Arial Unicode MS"/>
                <a:cs typeface="Arial Unicode MS"/>
              </a:rPr>
              <a:t>(Link </a:t>
            </a:r>
            <a:r>
              <a:rPr sz="2800" spc="-95" dirty="0">
                <a:latin typeface="Arial Unicode MS"/>
                <a:cs typeface="Arial Unicode MS"/>
              </a:rPr>
              <a:t>0)</a:t>
            </a:r>
            <a:endParaRPr sz="2800">
              <a:latin typeface="Arial Unicode MS"/>
              <a:cs typeface="Arial Unicode MS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-15" dirty="0"/>
              <a:t>Robo1x-1.5</a:t>
            </a: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10" dirty="0"/>
              <a:t>22</a:t>
            </a:fld>
            <a:endParaRPr spc="-10" dirty="0"/>
          </a:p>
        </p:txBody>
      </p:sp>
      <p:sp>
        <p:nvSpPr>
          <p:cNvPr id="38" name="object 38"/>
          <p:cNvSpPr txBox="1"/>
          <p:nvPr/>
        </p:nvSpPr>
        <p:spPr>
          <a:xfrm>
            <a:off x="5347241" y="3125427"/>
            <a:ext cx="285750" cy="476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90" dirty="0">
                <a:solidFill>
                  <a:srgbClr val="FF0000"/>
                </a:solidFill>
                <a:latin typeface="Arial Unicode MS"/>
                <a:cs typeface="Arial Unicode MS"/>
              </a:rPr>
              <a:t>θ</a:t>
            </a:r>
            <a:r>
              <a:rPr sz="2400" spc="-135" baseline="-31250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endParaRPr sz="2400" baseline="-3125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335" y="-31061"/>
            <a:ext cx="8441329" cy="1007768"/>
          </a:xfrm>
          <a:prstGeom prst="rect">
            <a:avLst/>
          </a:prstGeom>
        </p:spPr>
        <p:txBody>
          <a:bodyPr vert="horz" wrap="square" lIns="0" tIns="228402" rIns="0" bIns="0" rtlCol="0">
            <a:spAutoFit/>
          </a:bodyPr>
          <a:lstStyle/>
          <a:p>
            <a:pPr marL="1346835">
              <a:lnSpc>
                <a:spcPct val="100000"/>
              </a:lnSpc>
            </a:pPr>
            <a:r>
              <a:rPr spc="-65" dirty="0"/>
              <a:t>3D </a:t>
            </a:r>
            <a:r>
              <a:rPr spc="-155" dirty="0"/>
              <a:t>6DOF</a:t>
            </a:r>
            <a:r>
              <a:rPr dirty="0"/>
              <a:t> </a:t>
            </a:r>
            <a:r>
              <a:rPr lang="zh-CN" altLang="en-US" spc="-265" dirty="0"/>
              <a:t>链接</a:t>
            </a:r>
            <a:r>
              <a:rPr spc="-265" dirty="0" smtClean="0"/>
              <a:t>/</a:t>
            </a:r>
            <a:r>
              <a:rPr lang="zh-CN" altLang="en-US" spc="-265" dirty="0"/>
              <a:t>关节</a:t>
            </a:r>
            <a:endParaRPr spc="-265" dirty="0"/>
          </a:p>
        </p:txBody>
      </p:sp>
      <p:sp>
        <p:nvSpPr>
          <p:cNvPr id="3" name="object 3"/>
          <p:cNvSpPr/>
          <p:nvPr/>
        </p:nvSpPr>
        <p:spPr>
          <a:xfrm>
            <a:off x="2051050" y="1193800"/>
            <a:ext cx="5041799" cy="4470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-15" dirty="0"/>
              <a:t>Robo1x-1.5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636865" y="6452557"/>
            <a:ext cx="179705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10" dirty="0">
                <a:solidFill>
                  <a:srgbClr val="0A1B55"/>
                </a:solidFill>
                <a:latin typeface="Arial"/>
                <a:cs typeface="Arial"/>
              </a:rPr>
              <a:t>23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09396" y="6471737"/>
            <a:ext cx="110744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939800" algn="l"/>
              </a:tabLst>
            </a:pPr>
            <a:r>
              <a:rPr sz="1100" b="1" spc="-15" dirty="0">
                <a:solidFill>
                  <a:srgbClr val="0A1B55"/>
                </a:solidFill>
                <a:latin typeface="Arial"/>
                <a:cs typeface="Arial"/>
              </a:rPr>
              <a:t>Robo1x-1.5	</a:t>
            </a:r>
            <a:r>
              <a:rPr sz="1100" b="1" spc="-10" dirty="0">
                <a:solidFill>
                  <a:srgbClr val="0A1B55"/>
                </a:solidFill>
                <a:latin typeface="Arial"/>
                <a:cs typeface="Arial"/>
              </a:rPr>
              <a:t>24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1335" y="-31061"/>
            <a:ext cx="8441329" cy="996016"/>
          </a:xfrm>
          <a:prstGeom prst="rect">
            <a:avLst/>
          </a:prstGeom>
        </p:spPr>
        <p:txBody>
          <a:bodyPr vert="horz" wrap="square" lIns="0" tIns="216763" rIns="0" bIns="0" rtlCol="0">
            <a:spAutoFit/>
          </a:bodyPr>
          <a:lstStyle/>
          <a:p>
            <a:pPr marL="1247775">
              <a:lnSpc>
                <a:spcPct val="100000"/>
              </a:lnSpc>
            </a:pPr>
            <a:r>
              <a:rPr spc="-65" dirty="0"/>
              <a:t>3D </a:t>
            </a:r>
            <a:r>
              <a:rPr spc="-155" dirty="0"/>
              <a:t>6DOF</a:t>
            </a:r>
            <a:r>
              <a:rPr dirty="0"/>
              <a:t> </a:t>
            </a:r>
            <a:r>
              <a:rPr lang="zh-CN" altLang="en-US" spc="-265" dirty="0"/>
              <a:t>链接</a:t>
            </a:r>
            <a:r>
              <a:rPr spc="-265" dirty="0" smtClean="0"/>
              <a:t>/</a:t>
            </a:r>
            <a:r>
              <a:rPr lang="zh-CN" altLang="en-US" spc="-265" dirty="0"/>
              <a:t>关节</a:t>
            </a:r>
            <a:endParaRPr spc="-265" dirty="0"/>
          </a:p>
        </p:txBody>
      </p:sp>
      <p:sp>
        <p:nvSpPr>
          <p:cNvPr id="4" name="object 4"/>
          <p:cNvSpPr/>
          <p:nvPr/>
        </p:nvSpPr>
        <p:spPr>
          <a:xfrm>
            <a:off x="2051050" y="1193800"/>
            <a:ext cx="5041799" cy="4470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71023" y="5754771"/>
            <a:ext cx="1622425" cy="418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60" dirty="0">
                <a:latin typeface="Arial Unicode MS"/>
                <a:cs typeface="Arial Unicode MS"/>
              </a:rPr>
              <a:t>Base  </a:t>
            </a:r>
            <a:r>
              <a:rPr sz="2400" spc="-80" dirty="0">
                <a:latin typeface="Arial Unicode MS"/>
                <a:cs typeface="Arial Unicode MS"/>
              </a:rPr>
              <a:t>(Link</a:t>
            </a:r>
            <a:r>
              <a:rPr sz="2400" spc="-220" dirty="0">
                <a:latin typeface="Arial Unicode MS"/>
                <a:cs typeface="Arial Unicode MS"/>
              </a:rPr>
              <a:t> </a:t>
            </a:r>
            <a:r>
              <a:rPr sz="2400" spc="-80" dirty="0">
                <a:latin typeface="Arial Unicode MS"/>
                <a:cs typeface="Arial Unicode MS"/>
              </a:rPr>
              <a:t>0)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92001" y="3184050"/>
            <a:ext cx="827405" cy="418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25" dirty="0">
                <a:solidFill>
                  <a:srgbClr val="FF0000"/>
                </a:solidFill>
                <a:latin typeface="Arial Unicode MS"/>
                <a:cs typeface="Arial Unicode MS"/>
              </a:rPr>
              <a:t>Joint</a:t>
            </a:r>
            <a:r>
              <a:rPr sz="2400" spc="-10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400" spc="-135" dirty="0">
                <a:solidFill>
                  <a:srgbClr val="FF0000"/>
                </a:solidFill>
                <a:latin typeface="Arial Unicode MS"/>
                <a:cs typeface="Arial Unicode MS"/>
              </a:rPr>
              <a:t>1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/>
          <p:nvPr/>
        </p:nvSpPr>
        <p:spPr>
          <a:xfrm rot="1620000">
            <a:off x="6089541" y="2343456"/>
            <a:ext cx="811274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90" dirty="0">
                <a:latin typeface="Arial Unicode MS"/>
                <a:cs typeface="Arial Unicode MS"/>
              </a:rPr>
              <a:t>Link</a:t>
            </a:r>
            <a:r>
              <a:rPr sz="2400" spc="-100" dirty="0">
                <a:latin typeface="Arial Unicode MS"/>
                <a:cs typeface="Arial Unicode MS"/>
              </a:rPr>
              <a:t> </a:t>
            </a:r>
            <a:r>
              <a:rPr sz="2400" spc="-135" dirty="0">
                <a:latin typeface="Arial Unicode MS"/>
                <a:cs typeface="Arial Unicode MS"/>
              </a:rPr>
              <a:t>1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93454" y="1332551"/>
            <a:ext cx="912494" cy="472440"/>
          </a:xfrm>
          <a:custGeom>
            <a:avLst/>
            <a:gdLst/>
            <a:ahLst/>
            <a:cxnLst/>
            <a:rect l="l" t="t" r="r" b="b"/>
            <a:pathLst>
              <a:path w="912495" h="472439">
                <a:moveTo>
                  <a:pt x="0" y="0"/>
                </a:moveTo>
                <a:lnTo>
                  <a:pt x="911999" y="0"/>
                </a:lnTo>
                <a:lnTo>
                  <a:pt x="911999" y="471899"/>
                </a:lnTo>
                <a:lnTo>
                  <a:pt x="0" y="4718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135662" y="1375335"/>
            <a:ext cx="827405" cy="418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25" dirty="0">
                <a:solidFill>
                  <a:srgbClr val="FF0000"/>
                </a:solidFill>
                <a:latin typeface="Arial Unicode MS"/>
                <a:cs typeface="Arial Unicode MS"/>
              </a:rPr>
              <a:t>Joint</a:t>
            </a:r>
            <a:r>
              <a:rPr sz="2400" spc="-10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400" spc="-135" dirty="0">
                <a:solidFill>
                  <a:srgbClr val="FF0000"/>
                </a:solidFill>
                <a:latin typeface="Arial Unicode MS"/>
                <a:cs typeface="Arial Unicode MS"/>
              </a:rPr>
              <a:t>2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12372" y="1847258"/>
            <a:ext cx="827405" cy="418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25" dirty="0">
                <a:solidFill>
                  <a:srgbClr val="FF0000"/>
                </a:solidFill>
                <a:latin typeface="Arial Unicode MS"/>
                <a:cs typeface="Arial Unicode MS"/>
              </a:rPr>
              <a:t>Joint</a:t>
            </a:r>
            <a:r>
              <a:rPr sz="2400" spc="-10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400" spc="-135" dirty="0">
                <a:solidFill>
                  <a:srgbClr val="FF0000"/>
                </a:solidFill>
                <a:latin typeface="Arial Unicode MS"/>
                <a:cs typeface="Arial Unicode MS"/>
              </a:rPr>
              <a:t>3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61567" y="3069235"/>
            <a:ext cx="827405" cy="418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25" dirty="0">
                <a:solidFill>
                  <a:srgbClr val="FF0000"/>
                </a:solidFill>
                <a:latin typeface="Arial Unicode MS"/>
                <a:cs typeface="Arial Unicode MS"/>
              </a:rPr>
              <a:t>Joint</a:t>
            </a:r>
            <a:r>
              <a:rPr sz="2400" spc="-10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400" spc="-135" dirty="0">
                <a:solidFill>
                  <a:srgbClr val="FF0000"/>
                </a:solidFill>
                <a:latin typeface="Arial Unicode MS"/>
                <a:cs typeface="Arial Unicode MS"/>
              </a:rPr>
              <a:t>4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10162" y="4581814"/>
            <a:ext cx="827405" cy="418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25" dirty="0">
                <a:solidFill>
                  <a:srgbClr val="FF0000"/>
                </a:solidFill>
                <a:latin typeface="Arial Unicode MS"/>
                <a:cs typeface="Arial Unicode MS"/>
              </a:rPr>
              <a:t>Joint</a:t>
            </a:r>
            <a:r>
              <a:rPr sz="2400" spc="-10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400" spc="-135" dirty="0">
                <a:solidFill>
                  <a:srgbClr val="FF0000"/>
                </a:solidFill>
                <a:latin typeface="Arial Unicode MS"/>
                <a:cs typeface="Arial Unicode MS"/>
              </a:rPr>
              <a:t>6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30522" y="3560572"/>
            <a:ext cx="827405" cy="418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25" dirty="0">
                <a:solidFill>
                  <a:srgbClr val="FF0000"/>
                </a:solidFill>
                <a:latin typeface="Arial Unicode MS"/>
                <a:cs typeface="Arial Unicode MS"/>
              </a:rPr>
              <a:t>Joint</a:t>
            </a:r>
            <a:r>
              <a:rPr sz="2400" spc="-105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2400" spc="-135" dirty="0">
                <a:solidFill>
                  <a:srgbClr val="FF0000"/>
                </a:solidFill>
                <a:latin typeface="Arial Unicode MS"/>
                <a:cs typeface="Arial Unicode MS"/>
              </a:rPr>
              <a:t>5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14" name="object 14"/>
          <p:cNvSpPr txBox="1"/>
          <p:nvPr/>
        </p:nvSpPr>
        <p:spPr>
          <a:xfrm rot="1800000">
            <a:off x="3344632" y="4081729"/>
            <a:ext cx="812451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90" dirty="0">
                <a:latin typeface="Arial Unicode MS"/>
                <a:cs typeface="Arial Unicode MS"/>
              </a:rPr>
              <a:t>Link</a:t>
            </a:r>
            <a:r>
              <a:rPr sz="2400" spc="-110" dirty="0">
                <a:latin typeface="Arial Unicode MS"/>
                <a:cs typeface="Arial Unicode MS"/>
              </a:rPr>
              <a:t> </a:t>
            </a:r>
            <a:r>
              <a:rPr sz="2400" spc="-135" dirty="0">
                <a:latin typeface="Arial Unicode MS"/>
                <a:cs typeface="Arial Unicode MS"/>
              </a:rPr>
              <a:t>4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15" name="object 15"/>
          <p:cNvSpPr txBox="1"/>
          <p:nvPr/>
        </p:nvSpPr>
        <p:spPr>
          <a:xfrm rot="19980000">
            <a:off x="3162383" y="2470667"/>
            <a:ext cx="811274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90" dirty="0">
                <a:latin typeface="Arial Unicode MS"/>
                <a:cs typeface="Arial Unicode MS"/>
              </a:rPr>
              <a:t>Link</a:t>
            </a:r>
            <a:r>
              <a:rPr sz="2400" spc="-100" dirty="0">
                <a:latin typeface="Arial Unicode MS"/>
                <a:cs typeface="Arial Unicode MS"/>
              </a:rPr>
              <a:t> </a:t>
            </a:r>
            <a:r>
              <a:rPr sz="2400" spc="-135" dirty="0">
                <a:latin typeface="Arial Unicode MS"/>
                <a:cs typeface="Arial Unicode MS"/>
              </a:rPr>
              <a:t>3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16" name="object 16"/>
          <p:cNvSpPr txBox="1"/>
          <p:nvPr/>
        </p:nvSpPr>
        <p:spPr>
          <a:xfrm rot="19860000">
            <a:off x="4163115" y="1501322"/>
            <a:ext cx="817752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spc="-90" dirty="0">
                <a:latin typeface="Arial Unicode MS"/>
                <a:cs typeface="Arial Unicode MS"/>
              </a:rPr>
              <a:t>Link</a:t>
            </a:r>
            <a:r>
              <a:rPr sz="2400" spc="-155" dirty="0">
                <a:latin typeface="Arial Unicode MS"/>
                <a:cs typeface="Arial Unicode MS"/>
              </a:rPr>
              <a:t> </a:t>
            </a:r>
            <a:r>
              <a:rPr sz="3600" spc="-202" baseline="2314" dirty="0">
                <a:latin typeface="Arial Unicode MS"/>
                <a:cs typeface="Arial Unicode MS"/>
              </a:rPr>
              <a:t>2</a:t>
            </a:r>
            <a:endParaRPr sz="3600" baseline="2314">
              <a:latin typeface="Arial Unicode MS"/>
              <a:cs typeface="Arial Unicode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92834" y="5235059"/>
            <a:ext cx="777240" cy="418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90" dirty="0">
                <a:latin typeface="Arial Unicode MS"/>
                <a:cs typeface="Arial Unicode MS"/>
              </a:rPr>
              <a:t>Link</a:t>
            </a:r>
            <a:r>
              <a:rPr sz="2400" spc="-100" dirty="0">
                <a:latin typeface="Arial Unicode MS"/>
                <a:cs typeface="Arial Unicode MS"/>
              </a:rPr>
              <a:t> </a:t>
            </a:r>
            <a:r>
              <a:rPr sz="2400" spc="-135" dirty="0">
                <a:latin typeface="Arial Unicode MS"/>
                <a:cs typeface="Arial Unicode MS"/>
              </a:rPr>
              <a:t>6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60822" y="6189513"/>
            <a:ext cx="1908175" cy="722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spc="-525" dirty="0">
                <a:solidFill>
                  <a:srgbClr val="FF0000"/>
                </a:solidFill>
                <a:latin typeface="Arial Unicode MS"/>
                <a:cs typeface="Arial Unicode MS"/>
              </a:rPr>
              <a:t>RRPRRR</a:t>
            </a:r>
            <a:endParaRPr sz="4200">
              <a:latin typeface="Arial Unicode MS"/>
              <a:cs typeface="Arial Unicode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14689" y="4082117"/>
            <a:ext cx="777240" cy="418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90" dirty="0">
                <a:latin typeface="Arial Unicode MS"/>
                <a:cs typeface="Arial Unicode MS"/>
              </a:rPr>
              <a:t>Link</a:t>
            </a:r>
            <a:r>
              <a:rPr sz="2400" spc="-100" dirty="0">
                <a:latin typeface="Arial Unicode MS"/>
                <a:cs typeface="Arial Unicode MS"/>
              </a:rPr>
              <a:t> </a:t>
            </a:r>
            <a:r>
              <a:rPr sz="2400" spc="-135" dirty="0">
                <a:latin typeface="Arial Unicode MS"/>
                <a:cs typeface="Arial Unicode MS"/>
              </a:rPr>
              <a:t>5</a:t>
            </a:r>
            <a:endParaRPr sz="2400">
              <a:latin typeface="Arial Unicode MS"/>
              <a:cs typeface="Arial Unicode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335" y="-31061"/>
            <a:ext cx="8441329" cy="1007768"/>
          </a:xfrm>
          <a:prstGeom prst="rect">
            <a:avLst/>
          </a:prstGeom>
        </p:spPr>
        <p:txBody>
          <a:bodyPr vert="horz" wrap="square" lIns="0" tIns="228402" rIns="0" bIns="0" rtlCol="0">
            <a:spAutoFit/>
          </a:bodyPr>
          <a:lstStyle/>
          <a:p>
            <a:pPr marL="794385">
              <a:lnSpc>
                <a:spcPct val="100000"/>
              </a:lnSpc>
            </a:pPr>
            <a:r>
              <a:rPr lang="en-US" spc="-65" dirty="0" smtClean="0"/>
              <a:t>       </a:t>
            </a:r>
            <a:r>
              <a:rPr spc="-65" dirty="0" smtClean="0"/>
              <a:t>3D </a:t>
            </a:r>
            <a:r>
              <a:rPr spc="-155" dirty="0" smtClean="0"/>
              <a:t>6DOF</a:t>
            </a:r>
            <a:r>
              <a:rPr lang="zh-CN" altLang="en-US" dirty="0" smtClean="0"/>
              <a:t>转换</a:t>
            </a:r>
            <a:endParaRPr spc="-150" dirty="0"/>
          </a:p>
        </p:txBody>
      </p:sp>
      <p:sp>
        <p:nvSpPr>
          <p:cNvPr id="3" name="object 3"/>
          <p:cNvSpPr/>
          <p:nvPr/>
        </p:nvSpPr>
        <p:spPr>
          <a:xfrm>
            <a:off x="366586" y="1574365"/>
            <a:ext cx="8410799" cy="1257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18564" y="3457901"/>
            <a:ext cx="2996999" cy="26570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-15" dirty="0"/>
              <a:t>Robo1x-1.5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10" dirty="0"/>
              <a:t>25</a:t>
            </a:fld>
            <a:endParaRPr spc="-1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6021" y="304800"/>
            <a:ext cx="7935516" cy="7771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0295" marR="5080" indent="-1078230">
              <a:lnSpc>
                <a:spcPct val="100200"/>
              </a:lnSpc>
            </a:pPr>
            <a:r>
              <a:rPr lang="en-US" spc="-160" dirty="0" err="1"/>
              <a:t>Denavit-Hartenberg</a:t>
            </a:r>
            <a:r>
              <a:rPr lang="zh-CN" altLang="en-US" spc="-160" dirty="0"/>
              <a:t>公约</a:t>
            </a:r>
            <a:endParaRPr spc="-140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-15" dirty="0"/>
              <a:t>Robo1x-1.5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10" dirty="0"/>
              <a:t>26</a:t>
            </a:fld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1143794" y="1828999"/>
            <a:ext cx="6362065" cy="45217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950" spc="-165" dirty="0" smtClean="0">
                <a:latin typeface="Arial Unicode MS"/>
                <a:cs typeface="Arial Unicode MS"/>
              </a:rPr>
              <a:t>       </a:t>
            </a:r>
            <a:r>
              <a:rPr sz="2950" spc="-165" dirty="0" smtClean="0">
                <a:latin typeface="Arial Unicode MS"/>
                <a:cs typeface="Arial Unicode MS"/>
              </a:rPr>
              <a:t>4</a:t>
            </a:r>
            <a:r>
              <a:rPr lang="zh-CN" altLang="en-US" sz="2950" spc="-165" dirty="0">
                <a:latin typeface="Arial Unicode MS"/>
                <a:cs typeface="Arial Unicode MS"/>
              </a:rPr>
              <a:t>参数为每个链接</a:t>
            </a:r>
            <a:r>
              <a:rPr lang="en-US" altLang="zh-CN" sz="2950" spc="-165" dirty="0">
                <a:latin typeface="Arial Unicode MS"/>
                <a:cs typeface="Arial Unicode MS"/>
              </a:rPr>
              <a:t>/</a:t>
            </a:r>
            <a:r>
              <a:rPr lang="zh-CN" altLang="en-US" sz="2950" spc="-165" dirty="0">
                <a:latin typeface="Arial Unicode MS"/>
                <a:cs typeface="Arial Unicode MS"/>
              </a:rPr>
              <a:t>关节</a:t>
            </a:r>
            <a:r>
              <a:rPr sz="2950" i="1" spc="-5" dirty="0" err="1" smtClean="0">
                <a:latin typeface="Times New Roman"/>
                <a:cs typeface="Times New Roman"/>
              </a:rPr>
              <a:t>i</a:t>
            </a:r>
            <a:endParaRPr sz="29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 dirty="0">
              <a:latin typeface="Times New Roman"/>
              <a:cs typeface="Times New Roman"/>
            </a:endParaRPr>
          </a:p>
          <a:p>
            <a:pPr marL="563245" indent="-457200">
              <a:buSzPct val="168333"/>
              <a:buFont typeface="Arial" panose="020B0604020202020204" pitchFamily="34" charset="0"/>
              <a:buChar char="•"/>
              <a:tabLst>
                <a:tab pos="422275" algn="l"/>
              </a:tabLst>
            </a:pPr>
            <a:r>
              <a:rPr sz="2950" i="1" dirty="0" smtClean="0">
                <a:latin typeface="Times New Roman"/>
                <a:cs typeface="Times New Roman"/>
              </a:rPr>
              <a:t>a</a:t>
            </a:r>
            <a:r>
              <a:rPr lang="en-US" sz="2950" i="1" dirty="0" smtClean="0">
                <a:latin typeface="Times New Roman"/>
                <a:cs typeface="Times New Roman"/>
              </a:rPr>
              <a:t> </a:t>
            </a:r>
            <a:r>
              <a:rPr lang="zh-CN" altLang="en-US" sz="2950" b="1" spc="-35" dirty="0">
                <a:latin typeface="Arial"/>
                <a:cs typeface="Arial"/>
              </a:rPr>
              <a:t>链接 </a:t>
            </a:r>
            <a:r>
              <a:rPr lang="en-US" altLang="zh-CN" sz="2950" b="1" spc="-35" dirty="0" err="1">
                <a:latin typeface="Arial"/>
                <a:cs typeface="Arial"/>
              </a:rPr>
              <a:t>i</a:t>
            </a:r>
            <a:r>
              <a:rPr lang="en-US" altLang="zh-CN" sz="2950" b="1" spc="-35" dirty="0">
                <a:latin typeface="Arial"/>
                <a:cs typeface="Arial"/>
              </a:rPr>
              <a:t> </a:t>
            </a:r>
            <a:r>
              <a:rPr lang="zh-CN" altLang="en-US" sz="2950" b="1" spc="-35" dirty="0">
                <a:latin typeface="Arial"/>
                <a:cs typeface="Arial"/>
              </a:rPr>
              <a:t>的链接</a:t>
            </a:r>
            <a:r>
              <a:rPr lang="zh-CN" altLang="en-US" sz="2950" b="1" spc="-35" dirty="0" smtClean="0">
                <a:latin typeface="Arial"/>
                <a:cs typeface="Arial"/>
              </a:rPr>
              <a:t>长度</a:t>
            </a:r>
            <a:endParaRPr lang="en-US" altLang="zh-CN" sz="2950" b="1" spc="-35" dirty="0" smtClean="0">
              <a:latin typeface="Arial"/>
              <a:cs typeface="Arial"/>
            </a:endParaRPr>
          </a:p>
          <a:p>
            <a:pPr marL="106045">
              <a:buSzPct val="168333"/>
              <a:tabLst>
                <a:tab pos="422275" algn="l"/>
              </a:tabLst>
            </a:pPr>
            <a:endParaRPr sz="2950" b="1" spc="-35" dirty="0">
              <a:latin typeface="Arial"/>
              <a:cs typeface="Arial"/>
            </a:endParaRPr>
          </a:p>
          <a:p>
            <a:pPr marL="608965">
              <a:lnSpc>
                <a:spcPts val="1625"/>
              </a:lnSpc>
            </a:pPr>
            <a:r>
              <a:rPr sz="1950" i="1" dirty="0" err="1" smtClean="0">
                <a:latin typeface="Times New Roman"/>
                <a:cs typeface="Times New Roman"/>
              </a:rPr>
              <a:t>i</a:t>
            </a:r>
            <a:endParaRPr sz="2800" dirty="0">
              <a:latin typeface="Times New Roman"/>
              <a:cs typeface="Times New Roman"/>
            </a:endParaRPr>
          </a:p>
          <a:p>
            <a:pPr marL="421640" indent="-315595">
              <a:lnSpc>
                <a:spcPct val="100000"/>
              </a:lnSpc>
              <a:buSzPct val="168333"/>
              <a:buFont typeface="Arial Unicode MS"/>
              <a:buChar char="•"/>
              <a:tabLst>
                <a:tab pos="422275" algn="l"/>
              </a:tabLst>
            </a:pPr>
            <a:r>
              <a:rPr sz="3000" i="1" spc="80" dirty="0">
                <a:latin typeface="Arial Narrow"/>
                <a:cs typeface="Arial Narrow"/>
              </a:rPr>
              <a:t>α</a:t>
            </a:r>
            <a:r>
              <a:rPr sz="2925" i="1" spc="120" baseline="-31339" dirty="0" err="1">
                <a:latin typeface="Times New Roman"/>
                <a:cs typeface="Times New Roman"/>
              </a:rPr>
              <a:t>i</a:t>
            </a:r>
            <a:r>
              <a:rPr sz="2925" i="1" spc="120" baseline="-31339" dirty="0">
                <a:latin typeface="Times New Roman"/>
                <a:cs typeface="Times New Roman"/>
              </a:rPr>
              <a:t> </a:t>
            </a:r>
            <a:r>
              <a:rPr lang="zh-CN" altLang="en-US" sz="2950" b="1" spc="-35" dirty="0" smtClean="0">
                <a:latin typeface="Arial"/>
                <a:cs typeface="Arial"/>
              </a:rPr>
              <a:t>链接</a:t>
            </a:r>
            <a:r>
              <a:rPr lang="en-US" altLang="zh-CN" sz="2950" b="1" spc="-35" dirty="0" err="1" smtClean="0">
                <a:latin typeface="Arial"/>
                <a:cs typeface="Arial"/>
              </a:rPr>
              <a:t>i</a:t>
            </a:r>
            <a:r>
              <a:rPr lang="zh-CN" altLang="en-US" sz="2950" b="1" spc="-35" dirty="0" smtClean="0">
                <a:latin typeface="Arial"/>
                <a:cs typeface="Arial"/>
              </a:rPr>
              <a:t>的链接扭转</a:t>
            </a:r>
            <a:endParaRPr sz="2950" dirty="0" smtClean="0">
              <a:latin typeface="Times New Roman"/>
              <a:cs typeface="Times New Roman"/>
            </a:endParaRPr>
          </a:p>
          <a:p>
            <a:pPr marL="421640" indent="-313055">
              <a:lnSpc>
                <a:spcPts val="2825"/>
              </a:lnSpc>
              <a:spcBef>
                <a:spcPts val="4175"/>
              </a:spcBef>
              <a:buSzPct val="171186"/>
              <a:buFont typeface="Times New Roman"/>
              <a:buChar char="•"/>
              <a:tabLst>
                <a:tab pos="422275" algn="l"/>
                <a:tab pos="782320" algn="l"/>
              </a:tabLst>
            </a:pPr>
            <a:r>
              <a:rPr sz="2950" i="1" dirty="0" smtClean="0">
                <a:latin typeface="Times New Roman"/>
                <a:cs typeface="Times New Roman"/>
              </a:rPr>
              <a:t>d	</a:t>
            </a:r>
            <a:r>
              <a:rPr lang="zh-CN" altLang="en-US" sz="2950" b="1" spc="-35" dirty="0">
                <a:latin typeface="Arial"/>
                <a:cs typeface="Arial"/>
              </a:rPr>
              <a:t>是链接</a:t>
            </a:r>
            <a:r>
              <a:rPr lang="en-US" altLang="zh-CN" sz="2950" b="1" spc="-35" dirty="0">
                <a:latin typeface="Arial"/>
                <a:cs typeface="Arial"/>
              </a:rPr>
              <a:t>/</a:t>
            </a:r>
            <a:r>
              <a:rPr lang="zh-CN" altLang="en-US" sz="2950" b="1" spc="-35" dirty="0">
                <a:latin typeface="Arial"/>
                <a:cs typeface="Arial"/>
              </a:rPr>
              <a:t>关节</a:t>
            </a:r>
            <a:r>
              <a:rPr sz="2950" b="1" spc="-35" dirty="0">
                <a:latin typeface="Arial"/>
                <a:cs typeface="Arial"/>
              </a:rPr>
              <a:t> </a:t>
            </a:r>
            <a:r>
              <a:rPr sz="2950" b="1" spc="-35" dirty="0" err="1">
                <a:latin typeface="Arial"/>
                <a:cs typeface="Arial"/>
              </a:rPr>
              <a:t>i</a:t>
            </a:r>
            <a:r>
              <a:rPr lang="en-US" sz="2950" b="1" spc="-35" dirty="0">
                <a:latin typeface="Arial"/>
                <a:cs typeface="Arial"/>
              </a:rPr>
              <a:t> </a:t>
            </a:r>
            <a:r>
              <a:rPr lang="zh-CN" altLang="en-US" sz="2950" b="1" spc="-35" dirty="0">
                <a:latin typeface="Arial"/>
                <a:cs typeface="Arial"/>
              </a:rPr>
              <a:t> 链接支管</a:t>
            </a:r>
            <a:endParaRPr sz="2950" b="1" spc="-35" dirty="0">
              <a:latin typeface="Arial"/>
              <a:cs typeface="Arial"/>
            </a:endParaRPr>
          </a:p>
          <a:p>
            <a:pPr marL="608965">
              <a:lnSpc>
                <a:spcPts val="1625"/>
              </a:lnSpc>
            </a:pPr>
            <a:r>
              <a:rPr sz="1950" i="1" dirty="0" err="1" smtClean="0">
                <a:latin typeface="Times New Roman"/>
                <a:cs typeface="Times New Roman"/>
              </a:rPr>
              <a:t>i</a:t>
            </a:r>
            <a:endParaRPr sz="2850" dirty="0">
              <a:latin typeface="Times New Roman"/>
              <a:cs typeface="Times New Roman"/>
            </a:endParaRPr>
          </a:p>
          <a:p>
            <a:pPr marL="421640" indent="-313055">
              <a:lnSpc>
                <a:spcPts val="2825"/>
              </a:lnSpc>
              <a:spcBef>
                <a:spcPts val="4175"/>
              </a:spcBef>
              <a:buSzPct val="171186"/>
              <a:buFont typeface="Times New Roman"/>
              <a:buChar char="•"/>
              <a:tabLst>
                <a:tab pos="422275" algn="l"/>
                <a:tab pos="782320" algn="l"/>
              </a:tabLst>
            </a:pPr>
            <a:r>
              <a:rPr sz="2800" spc="-55" dirty="0" err="1">
                <a:latin typeface="Arial Unicode MS"/>
                <a:cs typeface="Arial Unicode MS"/>
              </a:rPr>
              <a:t>θ</a:t>
            </a:r>
            <a:r>
              <a:rPr sz="2800" i="1" spc="-82" baseline="-31339" dirty="0" err="1">
                <a:latin typeface="Times New Roman"/>
                <a:cs typeface="Times New Roman"/>
              </a:rPr>
              <a:t>i</a:t>
            </a:r>
            <a:r>
              <a:rPr sz="2800" i="1" spc="-82" baseline="-31339" dirty="0">
                <a:latin typeface="Times New Roman"/>
                <a:cs typeface="Times New Roman"/>
              </a:rPr>
              <a:t> </a:t>
            </a:r>
            <a:r>
              <a:rPr lang="zh-CN" altLang="en-US" sz="2800" b="1" spc="-35" dirty="0">
                <a:latin typeface="Arial"/>
                <a:cs typeface="Arial"/>
              </a:rPr>
              <a:t>是关节</a:t>
            </a:r>
            <a:r>
              <a:rPr lang="en-US" altLang="zh-CN" sz="2800" b="1" spc="-35" dirty="0" err="1">
                <a:latin typeface="Arial"/>
                <a:cs typeface="Arial"/>
              </a:rPr>
              <a:t>i</a:t>
            </a:r>
            <a:r>
              <a:rPr lang="zh-CN" altLang="en-US" sz="2800" b="1" spc="-35" dirty="0">
                <a:latin typeface="Arial"/>
                <a:cs typeface="Arial"/>
              </a:rPr>
              <a:t>的联结角度</a:t>
            </a:r>
            <a:endParaRPr sz="2800" b="1" spc="-35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09396" y="6471737"/>
            <a:ext cx="110744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939800" algn="l"/>
              </a:tabLst>
            </a:pPr>
            <a:r>
              <a:rPr sz="1100" b="1" spc="-15" dirty="0">
                <a:solidFill>
                  <a:srgbClr val="0A1B55"/>
                </a:solidFill>
                <a:latin typeface="Arial"/>
                <a:cs typeface="Arial"/>
              </a:rPr>
              <a:t>Robo1x-1.5	</a:t>
            </a:r>
            <a:r>
              <a:rPr sz="1100" b="1" spc="-10" dirty="0">
                <a:solidFill>
                  <a:srgbClr val="0A1B55"/>
                </a:solidFill>
                <a:latin typeface="Arial"/>
                <a:cs typeface="Arial"/>
              </a:rPr>
              <a:t>27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1335" y="-31061"/>
            <a:ext cx="8441329" cy="926093"/>
          </a:xfrm>
          <a:prstGeom prst="rect">
            <a:avLst/>
          </a:prstGeom>
        </p:spPr>
        <p:txBody>
          <a:bodyPr vert="horz" wrap="square" lIns="0" tIns="147517" rIns="0" bIns="0" rtlCol="0">
            <a:spAutoFit/>
          </a:bodyPr>
          <a:lstStyle/>
          <a:p>
            <a:pPr marL="96520">
              <a:lnSpc>
                <a:spcPct val="100000"/>
              </a:lnSpc>
            </a:pPr>
            <a:r>
              <a:rPr spc="95" dirty="0"/>
              <a:t>DH</a:t>
            </a:r>
            <a:r>
              <a:rPr spc="-85" dirty="0"/>
              <a:t> </a:t>
            </a:r>
            <a:r>
              <a:rPr lang="zh-CN" altLang="en-US" spc="-355" dirty="0"/>
              <a:t>举例</a:t>
            </a:r>
            <a:endParaRPr spc="-355" dirty="0"/>
          </a:p>
        </p:txBody>
      </p:sp>
      <p:sp>
        <p:nvSpPr>
          <p:cNvPr id="4" name="object 4"/>
          <p:cNvSpPr/>
          <p:nvPr/>
        </p:nvSpPr>
        <p:spPr>
          <a:xfrm>
            <a:off x="881197" y="526334"/>
            <a:ext cx="6213900" cy="5829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16711" y="6549418"/>
            <a:ext cx="5561965" cy="283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35" dirty="0">
                <a:latin typeface="Arial Unicode MS"/>
                <a:cs typeface="Arial Unicode MS"/>
              </a:rPr>
              <a:t>By </a:t>
            </a:r>
            <a:r>
              <a:rPr sz="1600" spc="-60" dirty="0">
                <a:latin typeface="Arial Unicode MS"/>
                <a:cs typeface="Arial Unicode MS"/>
              </a:rPr>
              <a:t>Ollydbg </a:t>
            </a:r>
            <a:r>
              <a:rPr sz="1600" spc="-35" dirty="0">
                <a:latin typeface="Arial Unicode MS"/>
                <a:cs typeface="Arial Unicode MS"/>
              </a:rPr>
              <a:t>(I </a:t>
            </a:r>
            <a:r>
              <a:rPr sz="1600" spc="-90" dirty="0">
                <a:latin typeface="Arial Unicode MS"/>
                <a:cs typeface="Arial Unicode MS"/>
              </a:rPr>
              <a:t>generate </a:t>
            </a:r>
            <a:r>
              <a:rPr sz="1600" spc="-50" dirty="0">
                <a:latin typeface="Arial Unicode MS"/>
                <a:cs typeface="Arial Unicode MS"/>
              </a:rPr>
              <a:t>this </a:t>
            </a:r>
            <a:r>
              <a:rPr sz="1600" spc="-100" dirty="0">
                <a:latin typeface="Arial Unicode MS"/>
                <a:cs typeface="Arial Unicode MS"/>
              </a:rPr>
              <a:t>by </a:t>
            </a:r>
            <a:r>
              <a:rPr sz="1600" spc="-70" dirty="0">
                <a:latin typeface="Arial Unicode MS"/>
                <a:cs typeface="Arial Unicode MS"/>
              </a:rPr>
              <a:t>Blender </a:t>
            </a:r>
            <a:r>
              <a:rPr sz="1600" spc="-125" dirty="0">
                <a:latin typeface="Arial Unicode MS"/>
                <a:cs typeface="Arial Unicode MS"/>
              </a:rPr>
              <a:t>and </a:t>
            </a:r>
            <a:r>
              <a:rPr sz="1600" spc="-100" dirty="0">
                <a:latin typeface="Arial Unicode MS"/>
                <a:cs typeface="Arial Unicode MS"/>
              </a:rPr>
              <a:t>Inkscape) </a:t>
            </a:r>
            <a:r>
              <a:rPr sz="1600" spc="-25" dirty="0">
                <a:latin typeface="Arial Unicode MS"/>
                <a:cs typeface="Arial Unicode MS"/>
              </a:rPr>
              <a:t>CC </a:t>
            </a:r>
            <a:r>
              <a:rPr sz="1600" spc="-125" dirty="0">
                <a:latin typeface="Arial Unicode MS"/>
                <a:cs typeface="Arial Unicode MS"/>
              </a:rPr>
              <a:t>BY-SA  </a:t>
            </a:r>
            <a:r>
              <a:rPr sz="1600" spc="95" dirty="0">
                <a:latin typeface="Arial Unicode MS"/>
                <a:cs typeface="Arial Unicode MS"/>
              </a:rPr>
              <a:t> </a:t>
            </a:r>
            <a:r>
              <a:rPr sz="1600" spc="-95" dirty="0">
                <a:latin typeface="Arial Unicode MS"/>
                <a:cs typeface="Arial Unicode MS"/>
              </a:rPr>
              <a:t>3.0</a:t>
            </a:r>
            <a:endParaRPr sz="1600">
              <a:latin typeface="Arial Unicode MS"/>
              <a:cs typeface="Arial Unicode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335" y="-31061"/>
            <a:ext cx="8441329" cy="1007768"/>
          </a:xfrm>
          <a:prstGeom prst="rect">
            <a:avLst/>
          </a:prstGeom>
        </p:spPr>
        <p:txBody>
          <a:bodyPr vert="horz" wrap="square" lIns="0" tIns="228402" rIns="0" bIns="0" rtlCol="0">
            <a:spAutoFit/>
          </a:bodyPr>
          <a:lstStyle/>
          <a:p>
            <a:pPr marL="995680">
              <a:lnSpc>
                <a:spcPct val="100000"/>
              </a:lnSpc>
            </a:pPr>
            <a:r>
              <a:rPr lang="en-US" spc="95" dirty="0" smtClean="0"/>
              <a:t>     DH</a:t>
            </a:r>
            <a:r>
              <a:rPr lang="zh-CN" altLang="en-US" spc="95" dirty="0"/>
              <a:t>链接转换</a:t>
            </a:r>
            <a:endParaRPr spc="-150" dirty="0"/>
          </a:p>
        </p:txBody>
      </p:sp>
      <p:sp>
        <p:nvSpPr>
          <p:cNvPr id="3" name="object 3"/>
          <p:cNvSpPr/>
          <p:nvPr/>
        </p:nvSpPr>
        <p:spPr>
          <a:xfrm>
            <a:off x="0" y="1646544"/>
            <a:ext cx="9143999" cy="3564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34175" y="2237500"/>
            <a:ext cx="330199" cy="360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-15" dirty="0"/>
              <a:t>Robo1x-1.5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10" dirty="0"/>
              <a:t>28</a:t>
            </a:fld>
            <a:endParaRPr spc="-1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335" y="-31061"/>
            <a:ext cx="8441329" cy="1007768"/>
          </a:xfrm>
          <a:prstGeom prst="rect">
            <a:avLst/>
          </a:prstGeom>
        </p:spPr>
        <p:txBody>
          <a:bodyPr vert="horz" wrap="square" lIns="0" tIns="228402" rIns="0" bIns="0" rtlCol="0">
            <a:spAutoFit/>
          </a:bodyPr>
          <a:lstStyle/>
          <a:p>
            <a:pPr marL="621665">
              <a:lnSpc>
                <a:spcPct val="100000"/>
              </a:lnSpc>
            </a:pPr>
            <a:r>
              <a:rPr lang="en-US" altLang="zh-CN" spc="95" dirty="0" smtClean="0"/>
              <a:t>     DH</a:t>
            </a:r>
            <a:r>
              <a:rPr lang="zh-CN" altLang="en-US" spc="95" dirty="0"/>
              <a:t>框架布置规则</a:t>
            </a:r>
            <a:endParaRPr spc="-370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-15" dirty="0"/>
              <a:t>Robo1x-1.5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10" dirty="0"/>
              <a:t>29</a:t>
            </a:fld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1143794" y="1167075"/>
            <a:ext cx="7606030" cy="4206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950" spc="50" dirty="0" smtClean="0">
                <a:latin typeface="Arial Unicode MS"/>
                <a:cs typeface="Arial Unicode MS"/>
              </a:rPr>
              <a:t>    </a:t>
            </a:r>
            <a:r>
              <a:rPr sz="2950" spc="50" dirty="0" smtClean="0">
                <a:latin typeface="Arial Unicode MS"/>
                <a:cs typeface="Arial Unicode MS"/>
              </a:rPr>
              <a:t>[DH1] </a:t>
            </a:r>
            <a:r>
              <a:rPr lang="zh-CN" altLang="en-US" sz="2950" spc="-140" dirty="0">
                <a:latin typeface="Arial Unicode MS"/>
                <a:cs typeface="Arial Unicode MS"/>
              </a:rPr>
              <a:t>轴</a:t>
            </a:r>
            <a:r>
              <a:rPr sz="2950" spc="-185" dirty="0" smtClean="0">
                <a:latin typeface="Arial Unicode MS"/>
                <a:cs typeface="Arial Unicode MS"/>
              </a:rPr>
              <a:t> </a:t>
            </a:r>
            <a:r>
              <a:rPr sz="2950" i="1" dirty="0" smtClean="0">
                <a:latin typeface="Times New Roman"/>
                <a:cs typeface="Times New Roman"/>
              </a:rPr>
              <a:t>Z</a:t>
            </a:r>
            <a:r>
              <a:rPr sz="2925" i="1" baseline="-31339" dirty="0" smtClean="0">
                <a:latin typeface="Times New Roman"/>
                <a:cs typeface="Times New Roman"/>
              </a:rPr>
              <a:t>i</a:t>
            </a:r>
            <a:r>
              <a:rPr sz="2925" baseline="-31339" dirty="0" smtClean="0">
                <a:latin typeface="Times New Roman"/>
                <a:cs typeface="Times New Roman"/>
              </a:rPr>
              <a:t>-1 </a:t>
            </a:r>
            <a:r>
              <a:rPr lang="zh-CN" altLang="en-US" sz="2950" spc="25" dirty="0" smtClean="0">
                <a:latin typeface="Arial Unicode MS"/>
                <a:cs typeface="Arial Unicode MS"/>
              </a:rPr>
              <a:t>是关节 </a:t>
            </a:r>
            <a:r>
              <a:rPr lang="en-US" altLang="zh-CN" sz="2950" spc="775" dirty="0" err="1" smtClean="0">
                <a:latin typeface="Arial Unicode MS"/>
                <a:cs typeface="Arial Unicode MS"/>
              </a:rPr>
              <a:t>i</a:t>
            </a:r>
            <a:r>
              <a:rPr lang="zh-CN" altLang="en-US" sz="2950" spc="-140" dirty="0" smtClean="0">
                <a:latin typeface="Arial Unicode MS"/>
                <a:cs typeface="Arial Unicode MS"/>
              </a:rPr>
              <a:t>的轴</a:t>
            </a:r>
            <a:endParaRPr sz="2950" spc="-140" dirty="0">
              <a:latin typeface="Arial Unicode MS"/>
              <a:cs typeface="Arial Unicode MS"/>
            </a:endParaRPr>
          </a:p>
          <a:p>
            <a:pPr marL="734060" indent="-310515">
              <a:lnSpc>
                <a:spcPct val="100000"/>
              </a:lnSpc>
              <a:spcBef>
                <a:spcPts val="3684"/>
              </a:spcBef>
              <a:buSzPct val="171186"/>
              <a:buChar char="•"/>
              <a:tabLst>
                <a:tab pos="734695" algn="l"/>
              </a:tabLst>
            </a:pPr>
            <a:r>
              <a:rPr lang="zh-CN" altLang="en-US" sz="2950" spc="-90" dirty="0">
                <a:latin typeface="Arial Unicode MS"/>
                <a:cs typeface="Arial Unicode MS"/>
              </a:rPr>
              <a:t>转动关节</a:t>
            </a:r>
            <a:r>
              <a:rPr lang="zh-CN" altLang="en-US" sz="2950" spc="-90" dirty="0" smtClean="0">
                <a:latin typeface="Arial Unicode MS"/>
                <a:cs typeface="Arial Unicode MS"/>
              </a:rPr>
              <a:t>旋转轴</a:t>
            </a:r>
            <a:endParaRPr lang="en-US" altLang="zh-CN" sz="2950" spc="-90" dirty="0" smtClean="0">
              <a:latin typeface="Arial Unicode MS"/>
              <a:cs typeface="Arial Unicode MS"/>
            </a:endParaRPr>
          </a:p>
          <a:p>
            <a:pPr marL="734060" indent="-310515">
              <a:lnSpc>
                <a:spcPct val="100000"/>
              </a:lnSpc>
              <a:spcBef>
                <a:spcPts val="3684"/>
              </a:spcBef>
              <a:buSzPct val="171186"/>
              <a:buChar char="•"/>
              <a:tabLst>
                <a:tab pos="734695" algn="l"/>
              </a:tabLst>
            </a:pPr>
            <a:r>
              <a:rPr lang="zh-CN" altLang="en-US" sz="3200" dirty="0">
                <a:solidFill>
                  <a:srgbClr val="2E3033"/>
                </a:solidFill>
                <a:latin typeface="Arial" panose="020B0604020202020204" pitchFamily="34" charset="0"/>
              </a:rPr>
              <a:t>棱柱平移</a:t>
            </a:r>
            <a:r>
              <a:rPr lang="zh-CN" altLang="en-US" sz="3200" dirty="0" smtClean="0">
                <a:solidFill>
                  <a:srgbClr val="2E3033"/>
                </a:solidFill>
                <a:latin typeface="Arial" panose="020B0604020202020204" pitchFamily="34" charset="0"/>
              </a:rPr>
              <a:t>轴</a:t>
            </a:r>
            <a:endParaRPr lang="en-US" altLang="zh-CN" sz="3200" dirty="0" smtClean="0">
              <a:solidFill>
                <a:srgbClr val="2E3033"/>
              </a:solidFill>
              <a:latin typeface="Arial" panose="020B0604020202020204" pitchFamily="34" charset="0"/>
            </a:endParaRPr>
          </a:p>
          <a:p>
            <a:pPr marL="423545">
              <a:lnSpc>
                <a:spcPct val="100000"/>
              </a:lnSpc>
              <a:spcBef>
                <a:spcPts val="3684"/>
              </a:spcBef>
              <a:buSzPct val="171186"/>
              <a:tabLst>
                <a:tab pos="734695" algn="l"/>
              </a:tabLst>
            </a:pPr>
            <a:r>
              <a:rPr sz="2950" spc="50" dirty="0" smtClean="0">
                <a:latin typeface="Arial Unicode MS"/>
                <a:cs typeface="Arial Unicode MS"/>
              </a:rPr>
              <a:t>[</a:t>
            </a:r>
            <a:r>
              <a:rPr sz="2950" spc="50" dirty="0">
                <a:latin typeface="Arial Unicode MS"/>
                <a:cs typeface="Arial Unicode MS"/>
              </a:rPr>
              <a:t>DH2] </a:t>
            </a:r>
            <a:r>
              <a:rPr lang="zh-CN" altLang="en-US" sz="2950" spc="-140" dirty="0">
                <a:latin typeface="Arial Unicode MS"/>
                <a:cs typeface="Arial Unicode MS"/>
              </a:rPr>
              <a:t>轴</a:t>
            </a:r>
            <a:r>
              <a:rPr sz="2950" spc="-185" dirty="0" smtClean="0">
                <a:latin typeface="Arial Unicode MS"/>
                <a:cs typeface="Arial Unicode MS"/>
              </a:rPr>
              <a:t> </a:t>
            </a:r>
            <a:r>
              <a:rPr sz="2950" i="1" dirty="0">
                <a:latin typeface="Times New Roman"/>
                <a:cs typeface="Times New Roman"/>
              </a:rPr>
              <a:t>X</a:t>
            </a:r>
            <a:r>
              <a:rPr sz="2925" i="1" baseline="-31339" dirty="0">
                <a:latin typeface="Times New Roman"/>
                <a:cs typeface="Times New Roman"/>
              </a:rPr>
              <a:t>i </a:t>
            </a:r>
            <a:r>
              <a:rPr lang="zh-CN" altLang="en-US" sz="2950" spc="75" dirty="0" smtClean="0">
                <a:latin typeface="Arial Unicode MS"/>
                <a:cs typeface="Arial Unicode MS"/>
              </a:rPr>
              <a:t>对于轴</a:t>
            </a:r>
            <a:r>
              <a:rPr sz="2950" i="1" dirty="0" smtClean="0">
                <a:latin typeface="Times New Roman"/>
                <a:cs typeface="Times New Roman"/>
              </a:rPr>
              <a:t>Z</a:t>
            </a:r>
            <a:r>
              <a:rPr sz="2925" i="1" baseline="-31339" dirty="0" smtClean="0">
                <a:latin typeface="Times New Roman"/>
                <a:cs typeface="Times New Roman"/>
              </a:rPr>
              <a:t>i</a:t>
            </a:r>
            <a:r>
              <a:rPr sz="2925" baseline="-31339" dirty="0" smtClean="0">
                <a:latin typeface="Times New Roman"/>
                <a:cs typeface="Times New Roman"/>
              </a:rPr>
              <a:t>-</a:t>
            </a:r>
            <a:r>
              <a:rPr lang="en-US" sz="2925" baseline="-31339" dirty="0" smtClean="0">
                <a:latin typeface="Times New Roman"/>
                <a:cs typeface="Times New Roman"/>
              </a:rPr>
              <a:t>1</a:t>
            </a:r>
            <a:r>
              <a:rPr lang="zh-CN" altLang="en-US" sz="2950" spc="50" dirty="0" smtClean="0">
                <a:latin typeface="Arial Unicode MS"/>
                <a:cs typeface="Arial Unicode MS"/>
              </a:rPr>
              <a:t>是垂直的。</a:t>
            </a:r>
            <a:endParaRPr lang="en-US" altLang="zh-CN" sz="2950" spc="50" dirty="0" smtClean="0">
              <a:latin typeface="Arial Unicode MS"/>
              <a:cs typeface="Arial Unicode MS"/>
            </a:endParaRPr>
          </a:p>
          <a:p>
            <a:pPr marL="423545">
              <a:lnSpc>
                <a:spcPct val="100000"/>
              </a:lnSpc>
              <a:spcBef>
                <a:spcPts val="3684"/>
              </a:spcBef>
              <a:buSzPct val="171186"/>
              <a:tabLst>
                <a:tab pos="734695" algn="l"/>
              </a:tabLst>
            </a:pPr>
            <a:r>
              <a:rPr sz="2950" spc="50" dirty="0" smtClean="0">
                <a:latin typeface="Arial Unicode MS"/>
                <a:cs typeface="Arial Unicode MS"/>
              </a:rPr>
              <a:t>[</a:t>
            </a:r>
            <a:r>
              <a:rPr sz="2950" spc="50" dirty="0">
                <a:latin typeface="Arial Unicode MS"/>
                <a:cs typeface="Arial Unicode MS"/>
              </a:rPr>
              <a:t>DH3] </a:t>
            </a:r>
            <a:r>
              <a:rPr lang="zh-CN" altLang="en-US" sz="2950" spc="-140" dirty="0">
                <a:latin typeface="Arial Unicode MS"/>
                <a:cs typeface="Arial Unicode MS"/>
              </a:rPr>
              <a:t>轴</a:t>
            </a:r>
            <a:r>
              <a:rPr sz="2950" spc="-185" dirty="0" smtClean="0">
                <a:latin typeface="Arial Unicode MS"/>
                <a:cs typeface="Arial Unicode MS"/>
              </a:rPr>
              <a:t> </a:t>
            </a:r>
            <a:r>
              <a:rPr sz="2950" i="1" dirty="0" smtClean="0">
                <a:latin typeface="Times New Roman"/>
                <a:cs typeface="Times New Roman"/>
              </a:rPr>
              <a:t>X</a:t>
            </a:r>
            <a:r>
              <a:rPr sz="2925" i="1" baseline="-31339" dirty="0" smtClean="0">
                <a:latin typeface="Times New Roman"/>
                <a:cs typeface="Times New Roman"/>
              </a:rPr>
              <a:t>i</a:t>
            </a:r>
            <a:r>
              <a:rPr sz="2950" spc="-100" dirty="0" smtClean="0">
                <a:latin typeface="Arial Unicode MS"/>
                <a:cs typeface="Arial Unicode MS"/>
              </a:rPr>
              <a:t> </a:t>
            </a:r>
            <a:r>
              <a:rPr lang="zh-CN" altLang="en-US" sz="2950" spc="-80" dirty="0" smtClean="0">
                <a:latin typeface="Arial Unicode MS"/>
                <a:cs typeface="Arial Unicode MS"/>
              </a:rPr>
              <a:t>相交于</a:t>
            </a:r>
            <a:r>
              <a:rPr lang="zh-CN" altLang="en-US" sz="2950" spc="-80" dirty="0" smtClean="0">
                <a:latin typeface="Arial Unicode MS"/>
                <a:cs typeface="Arial Unicode MS"/>
              </a:rPr>
              <a:t>轴</a:t>
            </a:r>
            <a:r>
              <a:rPr sz="2950" i="1" dirty="0" smtClean="0">
                <a:latin typeface="Times New Roman"/>
                <a:cs typeface="Times New Roman"/>
              </a:rPr>
              <a:t>Z</a:t>
            </a:r>
            <a:r>
              <a:rPr sz="2925" i="1" baseline="-31339" dirty="0" smtClean="0">
                <a:latin typeface="Times New Roman"/>
                <a:cs typeface="Times New Roman"/>
              </a:rPr>
              <a:t>i</a:t>
            </a:r>
            <a:r>
              <a:rPr sz="2925" baseline="-31339" dirty="0" smtClean="0">
                <a:latin typeface="Times New Roman"/>
                <a:cs typeface="Times New Roman"/>
              </a:rPr>
              <a:t>-1</a:t>
            </a:r>
            <a:r>
              <a:rPr lang="en-US" sz="2925" baseline="-31339" dirty="0" smtClean="0">
                <a:latin typeface="Times New Roman"/>
                <a:cs typeface="Times New Roman"/>
              </a:rPr>
              <a:t> </a:t>
            </a:r>
            <a:endParaRPr sz="2925" baseline="-31339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335" y="-31061"/>
            <a:ext cx="8441329" cy="1007768"/>
          </a:xfrm>
          <a:prstGeom prst="rect">
            <a:avLst/>
          </a:prstGeom>
        </p:spPr>
        <p:txBody>
          <a:bodyPr vert="horz" wrap="square" lIns="0" tIns="228402" rIns="0" bIns="0" rtlCol="0">
            <a:spAutoFit/>
          </a:bodyPr>
          <a:lstStyle/>
          <a:p>
            <a:pPr marL="1142365" algn="ctr">
              <a:lnSpc>
                <a:spcPct val="100000"/>
              </a:lnSpc>
            </a:pPr>
            <a:r>
              <a:rPr lang="zh-CN" altLang="en-US" spc="-220" dirty="0"/>
              <a:t>通用接头示例</a:t>
            </a:r>
            <a:endParaRPr spc="-355" dirty="0"/>
          </a:p>
        </p:txBody>
      </p:sp>
      <p:sp>
        <p:nvSpPr>
          <p:cNvPr id="3" name="object 3"/>
          <p:cNvSpPr/>
          <p:nvPr/>
        </p:nvSpPr>
        <p:spPr>
          <a:xfrm>
            <a:off x="2667000" y="1622425"/>
            <a:ext cx="3809999" cy="4470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786423" y="645255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15" dirty="0">
                <a:solidFill>
                  <a:srgbClr val="0A1B55"/>
                </a:solidFill>
                <a:latin typeface="Arial"/>
                <a:cs typeface="Arial"/>
              </a:rPr>
              <a:t>Robo1x-1.5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10" dirty="0"/>
              <a:t>3</a:t>
            </a:fld>
            <a:endParaRPr spc="-1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335" y="-31061"/>
            <a:ext cx="8441329" cy="1007768"/>
          </a:xfrm>
          <a:prstGeom prst="rect">
            <a:avLst/>
          </a:prstGeom>
        </p:spPr>
        <p:txBody>
          <a:bodyPr vert="horz" wrap="square" lIns="0" tIns="228402" rIns="0" bIns="0" rtlCol="0">
            <a:spAutoFit/>
          </a:bodyPr>
          <a:lstStyle/>
          <a:p>
            <a:pPr marL="2176780">
              <a:lnSpc>
                <a:spcPct val="100000"/>
              </a:lnSpc>
            </a:pPr>
            <a:r>
              <a:rPr lang="en-US" spc="95" dirty="0" smtClean="0"/>
              <a:t>     </a:t>
            </a:r>
            <a:r>
              <a:rPr spc="95" dirty="0" smtClean="0"/>
              <a:t>DH</a:t>
            </a:r>
            <a:r>
              <a:rPr lang="zh-CN" altLang="en-US" spc="95" dirty="0" smtClean="0"/>
              <a:t>参数</a:t>
            </a:r>
            <a:endParaRPr spc="-285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-15" dirty="0"/>
              <a:t>Robo1x-1.5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636865" y="6452557"/>
            <a:ext cx="179705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10" dirty="0">
                <a:solidFill>
                  <a:srgbClr val="0A1B55"/>
                </a:solidFill>
                <a:latin typeface="Arial"/>
                <a:cs typeface="Arial"/>
              </a:rPr>
              <a:t>30</a:t>
            </a:r>
            <a:endParaRPr sz="1100">
              <a:latin typeface="Arial"/>
              <a:cs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1295400" y="1447800"/>
                <a:ext cx="6414057" cy="4832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l"/>
                </a:pPr>
                <a:r>
                  <a:rPr lang="en-US" altLang="zh-CN" sz="2800" dirty="0" smtClean="0"/>
                  <a:t>a</a:t>
                </a:r>
                <a:r>
                  <a:rPr lang="zh-CN" altLang="en-US" sz="2800" dirty="0" smtClean="0"/>
                  <a:t>是沿着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800" dirty="0" smtClean="0"/>
                  <a:t>的方向的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800" dirty="0" smtClean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sz="2800" dirty="0" smtClean="0"/>
                  <a:t>的距离</a:t>
                </a:r>
                <a:endParaRPr lang="en-US" altLang="zh-CN" sz="2800" dirty="0" smtClean="0"/>
              </a:p>
              <a:p>
                <a:pPr marL="457200" indent="-457200">
                  <a:buFont typeface="Wingdings" panose="05000000000000000000" pitchFamily="2" charset="2"/>
                  <a:buChar char="l"/>
                </a:pPr>
                <a:endParaRPr lang="en-US" altLang="zh-CN" sz="2800" dirty="0" smtClean="0"/>
              </a:p>
              <a:p>
                <a:pPr marL="457200" indent="-457200">
                  <a:buFont typeface="Wingdings" panose="05000000000000000000" pitchFamily="2" charset="2"/>
                  <a:buChar char="l"/>
                </a:pPr>
                <a:endParaRPr lang="en-US" altLang="zh-CN" sz="2800" dirty="0"/>
              </a:p>
              <a:p>
                <a:pPr marL="457200" indent="-457200">
                  <a:buFont typeface="Wingdings" panose="05000000000000000000" pitchFamily="2" charset="2"/>
                  <a:buChar char="l"/>
                </a:pPr>
                <a:r>
                  <a:rPr lang="en-US" altLang="zh-CN" sz="28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800" dirty="0"/>
                  <a:t>是沿着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800" dirty="0"/>
                  <a:t>的方向的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800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sz="2800" dirty="0" smtClean="0"/>
                  <a:t>的角</a:t>
                </a:r>
                <a:endParaRPr lang="en-US" altLang="zh-CN" sz="2800" dirty="0"/>
              </a:p>
              <a:p>
                <a:pPr marL="457200" indent="-457200">
                  <a:buFont typeface="Wingdings" panose="05000000000000000000" pitchFamily="2" charset="2"/>
                  <a:buChar char="l"/>
                </a:pPr>
                <a:endParaRPr lang="en-US" altLang="zh-CN" sz="2800" dirty="0" smtClean="0"/>
              </a:p>
              <a:p>
                <a:pPr marL="457200" indent="-457200">
                  <a:buFont typeface="Wingdings" panose="05000000000000000000" pitchFamily="2" charset="2"/>
                  <a:buChar char="l"/>
                </a:pPr>
                <a:endParaRPr lang="en-US" altLang="zh-CN" sz="2800" dirty="0"/>
              </a:p>
              <a:p>
                <a:pPr marL="457200" indent="-457200">
                  <a:buFont typeface="Wingdings" panose="05000000000000000000" pitchFamily="2" charset="2"/>
                  <a:buChar char="l"/>
                </a:pPr>
                <a:r>
                  <a:rPr lang="en-US" altLang="zh-CN" sz="28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800" dirty="0"/>
                  <a:t>是沿着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800" dirty="0"/>
                  <a:t>的方向的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800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sz="2800" dirty="0"/>
                  <a:t>的</a:t>
                </a:r>
                <a:r>
                  <a:rPr lang="zh-CN" altLang="en-US" sz="2800" dirty="0" smtClean="0"/>
                  <a:t>距离</a:t>
                </a:r>
                <a:endParaRPr lang="en-US" altLang="zh-CN" sz="2800" dirty="0" smtClean="0"/>
              </a:p>
              <a:p>
                <a:pPr marL="457200" indent="-457200">
                  <a:buFont typeface="Wingdings" panose="05000000000000000000" pitchFamily="2" charset="2"/>
                  <a:buChar char="l"/>
                </a:pPr>
                <a:endParaRPr lang="en-US" altLang="zh-CN" sz="2800" dirty="0" smtClean="0"/>
              </a:p>
              <a:p>
                <a:endParaRPr lang="en-US" altLang="zh-CN" sz="2800" dirty="0" smtClean="0"/>
              </a:p>
              <a:p>
                <a:pPr marL="457200" indent="-457200">
                  <a:buFont typeface="Wingdings" panose="05000000000000000000" pitchFamily="2" charset="2"/>
                  <a:buChar char="l"/>
                </a:pPr>
                <a:r>
                  <a:rPr lang="el-GR" altLang="zh-CN" sz="2800" spc="-55" dirty="0">
                    <a:latin typeface="Arial Unicode MS"/>
                    <a:cs typeface="Arial Unicode MS"/>
                  </a:rPr>
                  <a:t>θ</a:t>
                </a:r>
                <a:r>
                  <a:rPr lang="en-US" altLang="zh-CN" sz="2800" i="1" spc="-82" baseline="-31339" dirty="0" err="1">
                    <a:latin typeface="Times New Roman"/>
                    <a:cs typeface="Times New Roman"/>
                  </a:rPr>
                  <a:t>i</a:t>
                </a:r>
                <a:r>
                  <a:rPr lang="zh-CN" altLang="en-US" sz="2800" dirty="0" smtClean="0"/>
                  <a:t>是</a:t>
                </a:r>
                <a:r>
                  <a:rPr lang="zh-CN" altLang="en-US" sz="2800" dirty="0"/>
                  <a:t>沿着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800" dirty="0"/>
                  <a:t>的方向的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800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sz="2800" dirty="0" smtClean="0"/>
                  <a:t>的</a:t>
                </a:r>
                <a:r>
                  <a:rPr lang="zh-CN" altLang="en-US" sz="2800" dirty="0"/>
                  <a:t>角</a:t>
                </a:r>
                <a:endParaRPr lang="en-US" altLang="zh-CN" sz="2800" dirty="0"/>
              </a:p>
              <a:p>
                <a:pPr marL="457200" indent="-457200">
                  <a:buFont typeface="Wingdings" panose="05000000000000000000" pitchFamily="2" charset="2"/>
                  <a:buChar char="l"/>
                </a:pPr>
                <a:endParaRPr lang="en-US" altLang="zh-CN" sz="2800" dirty="0" smtClean="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1447800"/>
                <a:ext cx="6414057" cy="4832092"/>
              </a:xfrm>
              <a:prstGeom prst="rect">
                <a:avLst/>
              </a:prstGeom>
              <a:blipFill>
                <a:blip r:embed="rId2"/>
                <a:stretch>
                  <a:fillRect l="-1711" t="-18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172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09396" y="6471737"/>
            <a:ext cx="110744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939800" algn="l"/>
              </a:tabLst>
            </a:pPr>
            <a:r>
              <a:rPr sz="1100" b="1" spc="-15" dirty="0">
                <a:solidFill>
                  <a:srgbClr val="0A1B55"/>
                </a:solidFill>
                <a:latin typeface="Arial"/>
                <a:cs typeface="Arial"/>
              </a:rPr>
              <a:t>Robo1x-1.5	</a:t>
            </a:r>
            <a:r>
              <a:rPr sz="1100" b="1" spc="-10" dirty="0">
                <a:solidFill>
                  <a:srgbClr val="0A1B55"/>
                </a:solidFill>
                <a:latin typeface="Arial"/>
                <a:cs typeface="Arial"/>
              </a:rPr>
              <a:t>31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1335" y="-31061"/>
            <a:ext cx="8441329" cy="1007768"/>
          </a:xfrm>
          <a:prstGeom prst="rect">
            <a:avLst/>
          </a:prstGeom>
        </p:spPr>
        <p:txBody>
          <a:bodyPr vert="horz" wrap="square" lIns="0" tIns="228402" rIns="0" bIns="0" rtlCol="0">
            <a:spAutoFit/>
          </a:bodyPr>
          <a:lstStyle/>
          <a:p>
            <a:pPr marL="1496060">
              <a:lnSpc>
                <a:spcPct val="100000"/>
              </a:lnSpc>
            </a:pPr>
            <a:r>
              <a:rPr lang="en-US" spc="95" dirty="0" smtClean="0"/>
              <a:t>        </a:t>
            </a:r>
            <a:r>
              <a:rPr spc="95" dirty="0" smtClean="0"/>
              <a:t>DH</a:t>
            </a:r>
            <a:r>
              <a:rPr spc="-85" dirty="0" smtClean="0"/>
              <a:t> </a:t>
            </a:r>
            <a:r>
              <a:rPr lang="zh-CN" altLang="en-US" spc="-355" dirty="0"/>
              <a:t>举例</a:t>
            </a:r>
            <a:endParaRPr spc="-355" dirty="0"/>
          </a:p>
        </p:txBody>
      </p:sp>
      <p:sp>
        <p:nvSpPr>
          <p:cNvPr id="4" name="object 4"/>
          <p:cNvSpPr txBox="1"/>
          <p:nvPr/>
        </p:nvSpPr>
        <p:spPr>
          <a:xfrm>
            <a:off x="1616711" y="6549418"/>
            <a:ext cx="5561965" cy="283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35" dirty="0">
                <a:latin typeface="Arial Unicode MS"/>
                <a:cs typeface="Arial Unicode MS"/>
              </a:rPr>
              <a:t>By </a:t>
            </a:r>
            <a:r>
              <a:rPr sz="1600" spc="-60" dirty="0">
                <a:latin typeface="Arial Unicode MS"/>
                <a:cs typeface="Arial Unicode MS"/>
              </a:rPr>
              <a:t>Ollydbg </a:t>
            </a:r>
            <a:r>
              <a:rPr sz="1600" spc="-35" dirty="0">
                <a:latin typeface="Arial Unicode MS"/>
                <a:cs typeface="Arial Unicode MS"/>
              </a:rPr>
              <a:t>(I </a:t>
            </a:r>
            <a:r>
              <a:rPr sz="1600" spc="-90" dirty="0">
                <a:latin typeface="Arial Unicode MS"/>
                <a:cs typeface="Arial Unicode MS"/>
              </a:rPr>
              <a:t>generate </a:t>
            </a:r>
            <a:r>
              <a:rPr sz="1600" spc="-50" dirty="0">
                <a:latin typeface="Arial Unicode MS"/>
                <a:cs typeface="Arial Unicode MS"/>
              </a:rPr>
              <a:t>this </a:t>
            </a:r>
            <a:r>
              <a:rPr sz="1600" spc="-100" dirty="0">
                <a:latin typeface="Arial Unicode MS"/>
                <a:cs typeface="Arial Unicode MS"/>
              </a:rPr>
              <a:t>by </a:t>
            </a:r>
            <a:r>
              <a:rPr sz="1600" spc="-70" dirty="0">
                <a:latin typeface="Arial Unicode MS"/>
                <a:cs typeface="Arial Unicode MS"/>
              </a:rPr>
              <a:t>Blender </a:t>
            </a:r>
            <a:r>
              <a:rPr sz="1600" spc="-125" dirty="0">
                <a:latin typeface="Arial Unicode MS"/>
                <a:cs typeface="Arial Unicode MS"/>
              </a:rPr>
              <a:t>and </a:t>
            </a:r>
            <a:r>
              <a:rPr sz="1600" spc="-100" dirty="0">
                <a:latin typeface="Arial Unicode MS"/>
                <a:cs typeface="Arial Unicode MS"/>
              </a:rPr>
              <a:t>Inkscape) </a:t>
            </a:r>
            <a:r>
              <a:rPr sz="1600" spc="-25" dirty="0">
                <a:latin typeface="Arial Unicode MS"/>
                <a:cs typeface="Arial Unicode MS"/>
              </a:rPr>
              <a:t>CC </a:t>
            </a:r>
            <a:r>
              <a:rPr sz="1600" spc="-125" dirty="0">
                <a:latin typeface="Arial Unicode MS"/>
                <a:cs typeface="Arial Unicode MS"/>
              </a:rPr>
              <a:t>BY-SA  </a:t>
            </a:r>
            <a:r>
              <a:rPr sz="1600" spc="95" dirty="0">
                <a:latin typeface="Arial Unicode MS"/>
                <a:cs typeface="Arial Unicode MS"/>
              </a:rPr>
              <a:t> </a:t>
            </a:r>
            <a:r>
              <a:rPr sz="1600" spc="-95" dirty="0">
                <a:latin typeface="Arial Unicode MS"/>
                <a:cs typeface="Arial Unicode MS"/>
              </a:rPr>
              <a:t>3.0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5084" y="304800"/>
            <a:ext cx="9033830" cy="5829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dirty="0" smtClean="0"/>
              <a:t> 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335" y="-31061"/>
            <a:ext cx="8441329" cy="1007768"/>
          </a:xfrm>
          <a:prstGeom prst="rect">
            <a:avLst/>
          </a:prstGeom>
        </p:spPr>
        <p:txBody>
          <a:bodyPr vert="horz" wrap="square" lIns="0" tIns="228402" rIns="0" bIns="0" rtlCol="0">
            <a:spAutoFit/>
          </a:bodyPr>
          <a:lstStyle/>
          <a:p>
            <a:pPr marL="2645410">
              <a:lnSpc>
                <a:spcPct val="100000"/>
              </a:lnSpc>
            </a:pPr>
            <a:r>
              <a:rPr spc="95" dirty="0"/>
              <a:t>DH</a:t>
            </a:r>
            <a:r>
              <a:rPr spc="-75" dirty="0"/>
              <a:t> </a:t>
            </a:r>
            <a:r>
              <a:rPr lang="zh-CN" altLang="en-US" spc="-340" dirty="0"/>
              <a:t>进程</a:t>
            </a:r>
            <a:endParaRPr spc="-340" dirty="0"/>
          </a:p>
        </p:txBody>
      </p:sp>
      <p:sp>
        <p:nvSpPr>
          <p:cNvPr id="3" name="object 3"/>
          <p:cNvSpPr/>
          <p:nvPr/>
        </p:nvSpPr>
        <p:spPr>
          <a:xfrm>
            <a:off x="892969" y="902716"/>
            <a:ext cx="7358099" cy="5447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-15" dirty="0"/>
              <a:t>Robo1x-1.5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10" dirty="0"/>
              <a:t>32</a:t>
            </a:fld>
            <a:endParaRPr spc="-1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97057" y="3315937"/>
            <a:ext cx="6362699" cy="35420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1335" y="-31061"/>
            <a:ext cx="8441329" cy="1007768"/>
          </a:xfrm>
          <a:prstGeom prst="rect">
            <a:avLst/>
          </a:prstGeom>
        </p:spPr>
        <p:txBody>
          <a:bodyPr vert="horz" wrap="square" lIns="0" tIns="228402" rIns="0" bIns="0" rtlCol="0">
            <a:spAutoFit/>
          </a:bodyPr>
          <a:lstStyle/>
          <a:p>
            <a:pPr marL="2607945">
              <a:lnSpc>
                <a:spcPct val="100000"/>
              </a:lnSpc>
            </a:pPr>
            <a:r>
              <a:rPr lang="zh-CN" altLang="en-US" spc="-420" dirty="0" smtClean="0"/>
              <a:t>特别案例</a:t>
            </a:r>
            <a:endParaRPr spc="-42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-15" dirty="0"/>
              <a:t>Robo1x-1.5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10" dirty="0"/>
              <a:t>33</a:t>
            </a:fld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1219892" y="1377255"/>
            <a:ext cx="6478270" cy="12263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5440" indent="-332740">
              <a:lnSpc>
                <a:spcPct val="100000"/>
              </a:lnSpc>
              <a:buSzPct val="170833"/>
              <a:buChar char="•"/>
              <a:tabLst>
                <a:tab pos="346075" algn="l"/>
              </a:tabLst>
            </a:pPr>
            <a:r>
              <a:rPr lang="zh-CN" altLang="en-US" sz="2400" spc="-70" dirty="0">
                <a:latin typeface="Arial Unicode MS"/>
                <a:cs typeface="Arial Unicode MS"/>
              </a:rPr>
              <a:t>如果</a:t>
            </a:r>
            <a:r>
              <a:rPr sz="2400" spc="-5" dirty="0" err="1" smtClean="0">
                <a:latin typeface="Times New Roman"/>
                <a:cs typeface="Times New Roman"/>
              </a:rPr>
              <a:t>z</a:t>
            </a:r>
            <a:r>
              <a:rPr sz="2400" spc="-7" baseline="-31250" dirty="0" err="1" smtClean="0">
                <a:latin typeface="Times New Roman"/>
                <a:cs typeface="Times New Roman"/>
              </a:rPr>
              <a:t>i</a:t>
            </a:r>
            <a:r>
              <a:rPr sz="2400" spc="-7" baseline="-31250" dirty="0" smtClean="0">
                <a:latin typeface="Times New Roman"/>
                <a:cs typeface="Times New Roman"/>
              </a:rPr>
              <a:t> </a:t>
            </a:r>
            <a:r>
              <a:rPr lang="zh-CN" altLang="en-US" sz="2400" spc="-190" dirty="0">
                <a:latin typeface="Arial Unicode MS"/>
                <a:cs typeface="Arial Unicode MS"/>
              </a:rPr>
              <a:t>和</a:t>
            </a:r>
            <a:r>
              <a:rPr sz="2400" spc="-190" dirty="0" smtClean="0">
                <a:latin typeface="Arial Unicode MS"/>
                <a:cs typeface="Arial Unicode MS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z</a:t>
            </a:r>
            <a:r>
              <a:rPr sz="2400" spc="-7" baseline="-31250" dirty="0">
                <a:latin typeface="Times New Roman"/>
                <a:cs typeface="Times New Roman"/>
              </a:rPr>
              <a:t>i-1 </a:t>
            </a:r>
            <a:r>
              <a:rPr lang="zh-CN" altLang="en-US" sz="2400" spc="-120" dirty="0" smtClean="0">
                <a:latin typeface="Arial Unicode MS"/>
                <a:cs typeface="Arial Unicode MS"/>
              </a:rPr>
              <a:t>是平行的</a:t>
            </a:r>
            <a:r>
              <a:rPr sz="2400" spc="-110" dirty="0" smtClean="0">
                <a:latin typeface="Arial Unicode MS"/>
                <a:cs typeface="Arial Unicode MS"/>
              </a:rPr>
              <a:t>:</a:t>
            </a:r>
            <a:endParaRPr sz="2400" dirty="0">
              <a:latin typeface="Arial Unicode MS"/>
              <a:cs typeface="Arial Unicode MS"/>
            </a:endParaRPr>
          </a:p>
          <a:p>
            <a:pPr marL="345440" marR="5080" indent="-332740">
              <a:lnSpc>
                <a:spcPct val="113799"/>
              </a:lnSpc>
              <a:spcBef>
                <a:spcPts val="3359"/>
              </a:spcBef>
              <a:buSzPct val="170833"/>
              <a:buChar char="•"/>
              <a:tabLst>
                <a:tab pos="346075" algn="l"/>
              </a:tabLst>
            </a:pPr>
            <a:r>
              <a:rPr lang="zh-CN" altLang="en-US" sz="2400" spc="-110" dirty="0">
                <a:latin typeface="Arial Unicode MS"/>
                <a:cs typeface="Arial Unicode MS"/>
              </a:rPr>
              <a:t>选择任意</a:t>
            </a:r>
            <a:r>
              <a:rPr lang="en-US" altLang="zh-CN" sz="2400" spc="-110" dirty="0">
                <a:latin typeface="Arial Unicode MS"/>
                <a:cs typeface="Arial Unicode MS"/>
              </a:rPr>
              <a:t>d</a:t>
            </a:r>
            <a:r>
              <a:rPr lang="zh-CN" altLang="en-US" sz="2400" spc="-110" dirty="0">
                <a:latin typeface="Arial Unicode MS"/>
                <a:cs typeface="Arial Unicode MS"/>
              </a:rPr>
              <a:t>，其他参数与之前的相同</a:t>
            </a:r>
            <a:endParaRPr sz="2400" dirty="0">
              <a:latin typeface="Arial Unicode MS"/>
              <a:cs typeface="Arial Unicode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25685" y="2486896"/>
            <a:ext cx="5221605" cy="2085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0" marR="201930" indent="1270" algn="ctr">
              <a:lnSpc>
                <a:spcPct val="100699"/>
              </a:lnSpc>
            </a:pPr>
            <a:r>
              <a:rPr sz="3600" spc="-140" dirty="0">
                <a:latin typeface="Arial Unicode MS"/>
                <a:cs typeface="Arial Unicode MS"/>
              </a:rPr>
              <a:t>Prof. </a:t>
            </a:r>
            <a:r>
              <a:rPr sz="3600" spc="-130" dirty="0">
                <a:latin typeface="Arial Unicode MS"/>
                <a:cs typeface="Arial Unicode MS"/>
              </a:rPr>
              <a:t>Mark </a:t>
            </a:r>
            <a:r>
              <a:rPr sz="3600" spc="-155" dirty="0">
                <a:latin typeface="Arial Unicode MS"/>
                <a:cs typeface="Arial Unicode MS"/>
              </a:rPr>
              <a:t>Yim  </a:t>
            </a:r>
            <a:r>
              <a:rPr sz="3600" spc="-105" dirty="0">
                <a:latin typeface="Arial Unicode MS"/>
                <a:cs typeface="Arial Unicode MS"/>
              </a:rPr>
              <a:t>University </a:t>
            </a:r>
            <a:r>
              <a:rPr sz="3600" spc="-60" dirty="0">
                <a:latin typeface="Arial Unicode MS"/>
                <a:cs typeface="Arial Unicode MS"/>
              </a:rPr>
              <a:t>of</a:t>
            </a:r>
            <a:r>
              <a:rPr sz="3600" spc="55" dirty="0">
                <a:latin typeface="Arial Unicode MS"/>
                <a:cs typeface="Arial Unicode MS"/>
              </a:rPr>
              <a:t> </a:t>
            </a:r>
            <a:r>
              <a:rPr sz="3600" spc="-275" dirty="0">
                <a:latin typeface="Arial Unicode MS"/>
                <a:cs typeface="Arial Unicode MS"/>
              </a:rPr>
              <a:t>Pennsylvania</a:t>
            </a:r>
            <a:endParaRPr sz="3600" dirty="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</a:pPr>
            <a:endParaRPr sz="385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spc="-50" dirty="0">
                <a:latin typeface="Arial Unicode MS"/>
                <a:cs typeface="Arial Unicode MS"/>
              </a:rPr>
              <a:t>Week </a:t>
            </a:r>
            <a:r>
              <a:rPr sz="2400" spc="-140" dirty="0">
                <a:latin typeface="Arial Unicode MS"/>
                <a:cs typeface="Arial Unicode MS"/>
              </a:rPr>
              <a:t>5</a:t>
            </a:r>
            <a:r>
              <a:rPr sz="2400" spc="-140" dirty="0" smtClean="0">
                <a:latin typeface="Arial Unicode MS"/>
                <a:cs typeface="Arial Unicode MS"/>
              </a:rPr>
              <a:t>:</a:t>
            </a:r>
            <a:r>
              <a:rPr lang="zh-CN" altLang="en-US" sz="2400" spc="-140" dirty="0" smtClean="0">
                <a:latin typeface="Arial Unicode MS"/>
                <a:cs typeface="Arial Unicode MS"/>
              </a:rPr>
              <a:t>正向运动学的例子</a:t>
            </a:r>
            <a:endParaRPr sz="2400" dirty="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1335" y="-31061"/>
            <a:ext cx="8441329" cy="1237989"/>
          </a:xfrm>
          <a:prstGeom prst="rect">
            <a:avLst/>
          </a:prstGeom>
        </p:spPr>
        <p:txBody>
          <a:bodyPr vert="horz" wrap="square" lIns="0" tIns="723096" rIns="0" bIns="0" rtlCol="0">
            <a:spAutoFit/>
          </a:bodyPr>
          <a:lstStyle/>
          <a:p>
            <a:pPr marL="344805">
              <a:lnSpc>
                <a:spcPct val="100000"/>
              </a:lnSpc>
            </a:pPr>
            <a:r>
              <a:rPr lang="zh-CN" altLang="en-US" sz="3300" b="1" spc="-110" dirty="0">
                <a:solidFill>
                  <a:srgbClr val="0A1B55"/>
                </a:solidFill>
                <a:latin typeface="Arial"/>
                <a:cs typeface="Arial"/>
              </a:rPr>
              <a:t>机器人</a:t>
            </a:r>
            <a:r>
              <a:rPr lang="en-US" altLang="zh-CN" sz="3300" b="1" spc="-110" dirty="0">
                <a:solidFill>
                  <a:srgbClr val="0A1B55"/>
                </a:solidFill>
                <a:latin typeface="Arial"/>
                <a:cs typeface="Arial"/>
              </a:rPr>
              <a:t>:</a:t>
            </a:r>
            <a:r>
              <a:rPr lang="zh-CN" altLang="en-US" sz="3300" b="1" spc="-55" dirty="0">
                <a:solidFill>
                  <a:srgbClr val="0A1B55"/>
                </a:solidFill>
                <a:latin typeface="Arial"/>
                <a:cs typeface="Arial"/>
              </a:rPr>
              <a:t> </a:t>
            </a:r>
            <a:r>
              <a:rPr lang="zh-CN" altLang="en-US" sz="3300" b="1" spc="-50" dirty="0">
                <a:solidFill>
                  <a:srgbClr val="0A1B55"/>
                </a:solidFill>
                <a:latin typeface="Arial"/>
                <a:cs typeface="Arial"/>
              </a:rPr>
              <a:t>基本原理</a:t>
            </a:r>
            <a:endParaRPr sz="33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3308" y="1274726"/>
            <a:ext cx="6224300" cy="10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4108" y="1300125"/>
            <a:ext cx="6123305" cy="0"/>
          </a:xfrm>
          <a:custGeom>
            <a:avLst/>
            <a:gdLst/>
            <a:ahLst/>
            <a:cxnLst/>
            <a:rect l="l" t="t" r="r" b="b"/>
            <a:pathLst>
              <a:path w="6123305">
                <a:moveTo>
                  <a:pt x="0" y="0"/>
                </a:moveTo>
                <a:lnTo>
                  <a:pt x="6122699" y="0"/>
                </a:lnTo>
              </a:path>
            </a:pathLst>
          </a:custGeom>
          <a:ln w="25399">
            <a:solidFill>
              <a:srgbClr val="8D00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-15" dirty="0"/>
              <a:t>Robo1x-1.5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10" dirty="0"/>
              <a:t>34</a:t>
            </a:fld>
            <a:endParaRPr spc="-1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68060" y="336130"/>
            <a:ext cx="6356740" cy="7771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0119" marR="5080" indent="-948055">
              <a:lnSpc>
                <a:spcPct val="100200"/>
              </a:lnSpc>
            </a:pPr>
            <a:r>
              <a:rPr lang="en-US" altLang="zh-CN" spc="-140" dirty="0"/>
              <a:t>3</a:t>
            </a:r>
            <a:r>
              <a:rPr lang="zh-CN" altLang="en-US" spc="-140" dirty="0"/>
              <a:t>连杆式机器人</a:t>
            </a:r>
            <a:r>
              <a:rPr lang="en-US" altLang="zh-CN" spc="-140" dirty="0"/>
              <a:t>DH</a:t>
            </a:r>
            <a:r>
              <a:rPr lang="zh-CN" altLang="en-US" spc="-140" dirty="0"/>
              <a:t>参数</a:t>
            </a:r>
            <a:endParaRPr spc="-285" dirty="0"/>
          </a:p>
        </p:txBody>
      </p:sp>
      <p:sp>
        <p:nvSpPr>
          <p:cNvPr id="3" name="object 3"/>
          <p:cNvSpPr/>
          <p:nvPr/>
        </p:nvSpPr>
        <p:spPr>
          <a:xfrm>
            <a:off x="7528264" y="3501896"/>
            <a:ext cx="149860" cy="0"/>
          </a:xfrm>
          <a:custGeom>
            <a:avLst/>
            <a:gdLst/>
            <a:ahLst/>
            <a:cxnLst/>
            <a:rect l="l" t="t" r="r" b="b"/>
            <a:pathLst>
              <a:path w="149859">
                <a:moveTo>
                  <a:pt x="0" y="0"/>
                </a:moveTo>
                <a:lnTo>
                  <a:pt x="149450" y="0"/>
                </a:lnTo>
              </a:path>
            </a:pathLst>
          </a:custGeom>
          <a:ln w="325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00225" y="4267471"/>
            <a:ext cx="149860" cy="0"/>
          </a:xfrm>
          <a:custGeom>
            <a:avLst/>
            <a:gdLst/>
            <a:ahLst/>
            <a:cxnLst/>
            <a:rect l="l" t="t" r="r" b="b"/>
            <a:pathLst>
              <a:path w="149860">
                <a:moveTo>
                  <a:pt x="0" y="0"/>
                </a:moveTo>
                <a:lnTo>
                  <a:pt x="149450" y="0"/>
                </a:lnTo>
              </a:path>
            </a:pathLst>
          </a:custGeom>
          <a:ln w="325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00225" y="5033046"/>
            <a:ext cx="149860" cy="0"/>
          </a:xfrm>
          <a:custGeom>
            <a:avLst/>
            <a:gdLst/>
            <a:ahLst/>
            <a:cxnLst/>
            <a:rect l="l" t="t" r="r" b="b"/>
            <a:pathLst>
              <a:path w="149860">
                <a:moveTo>
                  <a:pt x="0" y="0"/>
                </a:moveTo>
                <a:lnTo>
                  <a:pt x="149450" y="0"/>
                </a:lnTo>
              </a:path>
            </a:pathLst>
          </a:custGeom>
          <a:ln w="325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517650" y="2078127"/>
          <a:ext cx="6617870" cy="3062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3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3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35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3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35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655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Link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R="50292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3250" b="1" i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3300" b="1" i="1" baseline="-30303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i</a:t>
                      </a:r>
                      <a:endParaRPr sz="3300" baseline="-30303">
                        <a:latin typeface="Gill Sans MT"/>
                        <a:cs typeface="Gill Sans MT"/>
                      </a:endParaRPr>
                    </a:p>
                  </a:txBody>
                  <a:tcPr marL="0" marR="0" marT="88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3250" b="1" i="1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α</a:t>
                      </a:r>
                      <a:r>
                        <a:rPr sz="3300" b="1" i="1" spc="22" baseline="-30303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i</a:t>
                      </a:r>
                      <a:endParaRPr sz="3300" baseline="-30303">
                        <a:latin typeface="Gill Sans MT"/>
                        <a:cs typeface="Gill Sans MT"/>
                      </a:endParaRPr>
                    </a:p>
                  </a:txBody>
                  <a:tcPr marL="0" marR="0" marT="88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R="492759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3250" b="1" i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3300" b="1" i="1" baseline="-30303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i</a:t>
                      </a:r>
                      <a:endParaRPr sz="3300" baseline="-30303">
                        <a:latin typeface="Gill Sans MT"/>
                        <a:cs typeface="Gill Sans MT"/>
                      </a:endParaRPr>
                    </a:p>
                  </a:txBody>
                  <a:tcPr marL="0" marR="0" marT="88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b="1" spc="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θ</a:t>
                      </a:r>
                      <a:r>
                        <a:rPr sz="3150" b="1" spc="142" baseline="-31746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endParaRPr sz="3150" baseline="-31746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55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dirty="0">
                          <a:latin typeface="Arial Unicode MS"/>
                          <a:cs typeface="Arial Unicode MS"/>
                        </a:rPr>
                        <a:t>1</a:t>
                      </a:r>
                      <a:endParaRPr sz="3200">
                        <a:latin typeface="Arial Unicode MS"/>
                        <a:cs typeface="Arial Unicode MS"/>
                      </a:endParaRPr>
                    </a:p>
                  </a:txBody>
                  <a:tcPr marL="0" marR="0" marT="1524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46100" algn="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3200">
                        <a:latin typeface="Arial Unicode MS"/>
                        <a:cs typeface="Arial Unicode MS"/>
                      </a:endParaRPr>
                    </a:p>
                  </a:txBody>
                  <a:tcPr marL="0" marR="0" marT="1524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3200">
                        <a:latin typeface="Arial Unicode MS"/>
                        <a:cs typeface="Arial Unicode MS"/>
                      </a:endParaRPr>
                    </a:p>
                  </a:txBody>
                  <a:tcPr marL="0" marR="0" marT="1524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76250" algn="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dirty="0">
                          <a:latin typeface="Arial Unicode MS"/>
                          <a:cs typeface="Arial Unicode MS"/>
                        </a:rPr>
                        <a:t>d</a:t>
                      </a:r>
                      <a:r>
                        <a:rPr sz="3150" baseline="-31746" dirty="0">
                          <a:latin typeface="Arial Unicode MS"/>
                          <a:cs typeface="Arial Unicode MS"/>
                        </a:rPr>
                        <a:t>1</a:t>
                      </a:r>
                      <a:endParaRPr sz="3150" baseline="-31746">
                        <a:latin typeface="Arial Unicode MS"/>
                        <a:cs typeface="Arial Unicode MS"/>
                      </a:endParaRPr>
                    </a:p>
                  </a:txBody>
                  <a:tcPr marL="0" marR="0" marT="1524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u="heavy" spc="-8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200" b="1" u="heavy" spc="105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3150" b="1" spc="157" baseline="-31746" dirty="0">
                          <a:latin typeface="Arial"/>
                          <a:cs typeface="Arial"/>
                        </a:rPr>
                        <a:t>1</a:t>
                      </a:r>
                      <a:endParaRPr sz="3150" baseline="-31746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55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dirty="0">
                          <a:latin typeface="Arial Unicode MS"/>
                          <a:cs typeface="Arial Unicode MS"/>
                        </a:rPr>
                        <a:t>2</a:t>
                      </a:r>
                      <a:endParaRPr sz="3200">
                        <a:latin typeface="Arial Unicode MS"/>
                        <a:cs typeface="Arial Unicode MS"/>
                      </a:endParaRPr>
                    </a:p>
                  </a:txBody>
                  <a:tcPr marL="0" marR="0" marT="1524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46100" algn="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3200">
                        <a:latin typeface="Arial Unicode MS"/>
                        <a:cs typeface="Arial Unicode MS"/>
                      </a:endParaRPr>
                    </a:p>
                  </a:txBody>
                  <a:tcPr marL="0" marR="0" marT="1524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spc="-135" dirty="0">
                          <a:latin typeface="Arial Unicode MS"/>
                          <a:cs typeface="Arial Unicode MS"/>
                        </a:rPr>
                        <a:t>-90</a:t>
                      </a:r>
                      <a:endParaRPr sz="3200">
                        <a:latin typeface="Arial Unicode MS"/>
                        <a:cs typeface="Arial Unicode MS"/>
                      </a:endParaRPr>
                    </a:p>
                  </a:txBody>
                  <a:tcPr marL="0" marR="0" marT="1524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54659" algn="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u="heavy" spc="-8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200" b="1" u="heavy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3150" b="1" baseline="-31746" dirty="0">
                          <a:latin typeface="Arial"/>
                          <a:cs typeface="Arial"/>
                        </a:rPr>
                        <a:t>2</a:t>
                      </a:r>
                      <a:endParaRPr sz="3150" baseline="-31746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3200">
                        <a:latin typeface="Arial Unicode MS"/>
                        <a:cs typeface="Arial Unicode MS"/>
                      </a:endParaRPr>
                    </a:p>
                  </a:txBody>
                  <a:tcPr marL="0" marR="0" marT="1524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55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dirty="0">
                          <a:latin typeface="Arial Unicode MS"/>
                          <a:cs typeface="Arial Unicode MS"/>
                        </a:rPr>
                        <a:t>3</a:t>
                      </a:r>
                      <a:endParaRPr sz="3200">
                        <a:latin typeface="Arial Unicode MS"/>
                        <a:cs typeface="Arial Unicode MS"/>
                      </a:endParaRPr>
                    </a:p>
                  </a:txBody>
                  <a:tcPr marL="0" marR="0" marT="1524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46100" algn="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3200">
                        <a:latin typeface="Arial Unicode MS"/>
                        <a:cs typeface="Arial Unicode MS"/>
                      </a:endParaRPr>
                    </a:p>
                  </a:txBody>
                  <a:tcPr marL="0" marR="0" marT="1524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3200">
                        <a:latin typeface="Arial Unicode MS"/>
                        <a:cs typeface="Arial Unicode MS"/>
                      </a:endParaRPr>
                    </a:p>
                  </a:txBody>
                  <a:tcPr marL="0" marR="0" marT="1524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54659" algn="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u="heavy" spc="-8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200" b="1" u="heavy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3150" b="1" baseline="-31746" dirty="0">
                          <a:latin typeface="Arial"/>
                          <a:cs typeface="Arial"/>
                        </a:rPr>
                        <a:t>3</a:t>
                      </a:r>
                      <a:endParaRPr sz="3150" baseline="-31746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3200">
                        <a:latin typeface="Arial Unicode MS"/>
                        <a:cs typeface="Arial Unicode MS"/>
                      </a:endParaRPr>
                    </a:p>
                  </a:txBody>
                  <a:tcPr marL="0" marR="0" marT="1524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-15" dirty="0"/>
              <a:t>Robo1x-1.5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10" dirty="0"/>
              <a:t>35</a:t>
            </a:fld>
            <a:endParaRPr spc="-10" dirty="0"/>
          </a:p>
        </p:txBody>
      </p:sp>
      <p:sp>
        <p:nvSpPr>
          <p:cNvPr id="7" name="object 7"/>
          <p:cNvSpPr txBox="1"/>
          <p:nvPr/>
        </p:nvSpPr>
        <p:spPr>
          <a:xfrm>
            <a:off x="3282215" y="5685161"/>
            <a:ext cx="485330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altLang="en-US" sz="3200" b="1" u="heavy" spc="-60">
                <a:latin typeface="Arial"/>
                <a:cs typeface="Arial"/>
              </a:rPr>
              <a:t>粗体 </a:t>
            </a:r>
            <a:r>
              <a:rPr lang="zh-CN" altLang="en-US" sz="3200" b="1" spc="25">
                <a:latin typeface="Arial"/>
                <a:cs typeface="Arial"/>
              </a:rPr>
              <a:t>是关节变量</a:t>
            </a:r>
            <a:endParaRPr lang="zh-CN" altLang="en-US" sz="32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38600" y="1440448"/>
            <a:ext cx="5093335" cy="539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50">
              <a:latin typeface="Times New Roman"/>
              <a:cs typeface="Times New Roman"/>
            </a:endParaRPr>
          </a:p>
          <a:p>
            <a:pPr marR="320040" algn="r">
              <a:lnSpc>
                <a:spcPct val="100000"/>
              </a:lnSpc>
              <a:tabLst>
                <a:tab pos="927100" algn="l"/>
              </a:tabLst>
            </a:pPr>
            <a:r>
              <a:rPr sz="1100" b="1" spc="-15" dirty="0">
                <a:solidFill>
                  <a:srgbClr val="0A1B55"/>
                </a:solidFill>
                <a:latin typeface="Arial"/>
                <a:cs typeface="Arial"/>
              </a:rPr>
              <a:t>Robo1x-1.5	</a:t>
            </a:r>
            <a:r>
              <a:rPr sz="1100" b="1" spc="-10" dirty="0">
                <a:solidFill>
                  <a:srgbClr val="0A1B55"/>
                </a:solidFill>
                <a:latin typeface="Arial"/>
                <a:cs typeface="Arial"/>
              </a:rPr>
              <a:t>36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038600" y="1440448"/>
            <a:ext cx="5092799" cy="5397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-1182894" y="132474"/>
            <a:ext cx="8441329" cy="1007768"/>
          </a:xfrm>
          <a:prstGeom prst="rect">
            <a:avLst/>
          </a:prstGeom>
        </p:spPr>
        <p:txBody>
          <a:bodyPr vert="horz" wrap="square" lIns="0" tIns="228402" rIns="0" bIns="0" rtlCol="0">
            <a:spAutoFit/>
          </a:bodyPr>
          <a:lstStyle/>
          <a:p>
            <a:pPr marL="1501140">
              <a:lnSpc>
                <a:spcPct val="100000"/>
              </a:lnSpc>
            </a:pPr>
            <a:r>
              <a:rPr lang="zh-CN" altLang="en-US" spc="-180" dirty="0"/>
              <a:t>链接</a:t>
            </a:r>
            <a:r>
              <a:rPr lang="en-US" altLang="zh-CN" spc="-180" dirty="0"/>
              <a:t>1:</a:t>
            </a:r>
            <a:r>
              <a:rPr lang="zh-CN" altLang="en-US" spc="-180" dirty="0"/>
              <a:t>转动关节</a:t>
            </a:r>
            <a:endParaRPr spc="-10" dirty="0"/>
          </a:p>
        </p:txBody>
      </p:sp>
      <p:sp>
        <p:nvSpPr>
          <p:cNvPr id="5" name="object 5"/>
          <p:cNvSpPr/>
          <p:nvPr/>
        </p:nvSpPr>
        <p:spPr>
          <a:xfrm>
            <a:off x="3346752" y="2916767"/>
            <a:ext cx="93980" cy="0"/>
          </a:xfrm>
          <a:custGeom>
            <a:avLst/>
            <a:gdLst/>
            <a:ahLst/>
            <a:cxnLst/>
            <a:rect l="l" t="t" r="r" b="b"/>
            <a:pathLst>
              <a:path w="93979">
                <a:moveTo>
                  <a:pt x="0" y="0"/>
                </a:moveTo>
                <a:lnTo>
                  <a:pt x="93365" y="0"/>
                </a:lnTo>
              </a:path>
            </a:pathLst>
          </a:custGeom>
          <a:ln w="203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90309" y="1299978"/>
          <a:ext cx="4175371" cy="15849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5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5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50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5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50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Link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b="1" i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2100" b="1" i="1" spc="-44" baseline="-29761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i</a:t>
                      </a:r>
                      <a:endParaRPr sz="2100" baseline="-29761">
                        <a:latin typeface="Gill Sans MT"/>
                        <a:cs typeface="Gill Sans MT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b="1" i="1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α</a:t>
                      </a:r>
                      <a:r>
                        <a:rPr sz="2100" b="1" i="1" spc="22" baseline="-29761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i</a:t>
                      </a:r>
                      <a:endParaRPr sz="2100" baseline="-29761">
                        <a:latin typeface="Gill Sans MT"/>
                        <a:cs typeface="Gill Sans MT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31369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b="1" i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2100" b="1" i="1" spc="-52" baseline="-29761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i</a:t>
                      </a:r>
                      <a:endParaRPr sz="2100" baseline="-29761">
                        <a:latin typeface="Gill Sans MT"/>
                        <a:cs typeface="Gill Sans MT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31115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b="1" spc="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θ</a:t>
                      </a:r>
                      <a:r>
                        <a:rPr sz="1950" b="1" spc="89" baseline="-3205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endParaRPr sz="1950" baseline="-32051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1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spc="-80" dirty="0">
                          <a:latin typeface="Arial Unicode MS"/>
                          <a:cs typeface="Arial Unicode MS"/>
                        </a:rPr>
                        <a:t>d</a:t>
                      </a:r>
                      <a:r>
                        <a:rPr sz="1950" spc="-120" baseline="-32051" dirty="0">
                          <a:latin typeface="Arial Unicode MS"/>
                          <a:cs typeface="Arial Unicode MS"/>
                        </a:rPr>
                        <a:t>1</a:t>
                      </a:r>
                      <a:endParaRPr sz="1950" baseline="-32051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marL="28765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u="heavy" spc="-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u="heavy" spc="65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1950" b="1" spc="97" baseline="-32051" dirty="0">
                          <a:latin typeface="Arial"/>
                          <a:cs typeface="Arial"/>
                        </a:rPr>
                        <a:t>1</a:t>
                      </a:r>
                      <a:endParaRPr sz="1950" baseline="-32051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2031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2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spc="-85" dirty="0">
                          <a:latin typeface="Arial Unicode MS"/>
                          <a:cs typeface="Arial Unicode MS"/>
                        </a:rPr>
                        <a:t>-90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019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u="heavy" spc="-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u="heavy" spc="-2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950" b="1" spc="-37" baseline="-32051" dirty="0">
                          <a:latin typeface="Arial"/>
                          <a:cs typeface="Arial"/>
                        </a:rPr>
                        <a:t>2</a:t>
                      </a:r>
                      <a:endParaRPr sz="1950" baseline="-32051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2031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1778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2031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3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019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000" u="heavy" spc="-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u="heavy" spc="-2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950" b="1" spc="-37" baseline="-32051" dirty="0">
                          <a:latin typeface="Arial"/>
                          <a:cs typeface="Arial"/>
                        </a:rPr>
                        <a:t>3</a:t>
                      </a:r>
                      <a:endParaRPr sz="1950" baseline="-32051">
                        <a:latin typeface="Arial"/>
                        <a:cs typeface="Arial"/>
                      </a:endParaRPr>
                    </a:p>
                  </a:txBody>
                  <a:tcPr marL="0" marR="0" marT="1778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2031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133022" y="3548595"/>
            <a:ext cx="5809499" cy="23810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10132" y="0"/>
            <a:ext cx="5434330" cy="685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R="332740" algn="r">
              <a:lnSpc>
                <a:spcPct val="100000"/>
              </a:lnSpc>
              <a:spcBef>
                <a:spcPts val="935"/>
              </a:spcBef>
              <a:tabLst>
                <a:tab pos="927100" algn="l"/>
              </a:tabLst>
            </a:pPr>
            <a:r>
              <a:rPr sz="1100" b="1" spc="-15" dirty="0">
                <a:solidFill>
                  <a:srgbClr val="0A1B55"/>
                </a:solidFill>
                <a:latin typeface="Arial"/>
                <a:cs typeface="Arial"/>
              </a:rPr>
              <a:t>Robo1x-1.5	</a:t>
            </a:r>
            <a:r>
              <a:rPr sz="1100" b="1" spc="-10" dirty="0">
                <a:solidFill>
                  <a:srgbClr val="0A1B55"/>
                </a:solidFill>
                <a:latin typeface="Arial"/>
                <a:cs typeface="Arial"/>
              </a:rPr>
              <a:t>37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10132" y="0"/>
            <a:ext cx="5433867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-990600" y="109516"/>
            <a:ext cx="8441329" cy="1007768"/>
          </a:xfrm>
          <a:prstGeom prst="rect">
            <a:avLst/>
          </a:prstGeom>
        </p:spPr>
        <p:txBody>
          <a:bodyPr vert="horz" wrap="square" lIns="0" tIns="228402" rIns="0" bIns="0" rtlCol="0">
            <a:spAutoFit/>
          </a:bodyPr>
          <a:lstStyle/>
          <a:p>
            <a:pPr marL="1407160">
              <a:lnSpc>
                <a:spcPct val="100000"/>
              </a:lnSpc>
            </a:pPr>
            <a:r>
              <a:rPr lang="zh-CN" altLang="en-US" spc="-180" dirty="0"/>
              <a:t>链接</a:t>
            </a:r>
            <a:r>
              <a:rPr lang="en-US" altLang="zh-CN" spc="-180" dirty="0"/>
              <a:t>2:</a:t>
            </a:r>
            <a:r>
              <a:rPr lang="zh-CN" altLang="en-US" spc="-180" dirty="0"/>
              <a:t>移动关节</a:t>
            </a:r>
            <a:endParaRPr spc="-10" dirty="0"/>
          </a:p>
        </p:txBody>
      </p:sp>
      <p:sp>
        <p:nvSpPr>
          <p:cNvPr id="5" name="object 5"/>
          <p:cNvSpPr/>
          <p:nvPr/>
        </p:nvSpPr>
        <p:spPr>
          <a:xfrm>
            <a:off x="3346752" y="2916767"/>
            <a:ext cx="93980" cy="0"/>
          </a:xfrm>
          <a:custGeom>
            <a:avLst/>
            <a:gdLst/>
            <a:ahLst/>
            <a:cxnLst/>
            <a:rect l="l" t="t" r="r" b="b"/>
            <a:pathLst>
              <a:path w="93979">
                <a:moveTo>
                  <a:pt x="0" y="0"/>
                </a:moveTo>
                <a:lnTo>
                  <a:pt x="93365" y="0"/>
                </a:lnTo>
              </a:path>
            </a:pathLst>
          </a:custGeom>
          <a:ln w="203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90309" y="1299978"/>
          <a:ext cx="4175371" cy="15849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5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5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50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5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50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Link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b="1" i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2100" b="1" i="1" spc="-44" baseline="-29761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i</a:t>
                      </a:r>
                      <a:endParaRPr sz="2100" baseline="-29761">
                        <a:latin typeface="Gill Sans MT"/>
                        <a:cs typeface="Gill Sans MT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b="1" i="1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α</a:t>
                      </a:r>
                      <a:r>
                        <a:rPr sz="2100" b="1" i="1" spc="22" baseline="-29761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i</a:t>
                      </a:r>
                      <a:endParaRPr sz="2100" baseline="-29761">
                        <a:latin typeface="Gill Sans MT"/>
                        <a:cs typeface="Gill Sans MT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31369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b="1" i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2100" b="1" i="1" spc="-52" baseline="-29761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i</a:t>
                      </a:r>
                      <a:endParaRPr sz="2100" baseline="-29761">
                        <a:latin typeface="Gill Sans MT"/>
                        <a:cs typeface="Gill Sans MT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31115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b="1" spc="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θ</a:t>
                      </a:r>
                      <a:r>
                        <a:rPr sz="1950" b="1" spc="89" baseline="-3205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endParaRPr sz="1950" baseline="-32051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1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spc="-80" dirty="0">
                          <a:latin typeface="Arial Unicode MS"/>
                          <a:cs typeface="Arial Unicode MS"/>
                        </a:rPr>
                        <a:t>d</a:t>
                      </a:r>
                      <a:r>
                        <a:rPr sz="1950" spc="-120" baseline="-32051" dirty="0">
                          <a:latin typeface="Arial Unicode MS"/>
                          <a:cs typeface="Arial Unicode MS"/>
                        </a:rPr>
                        <a:t>1</a:t>
                      </a:r>
                      <a:endParaRPr sz="1950" baseline="-32051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765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u="heavy" spc="-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u="heavy" spc="65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1950" b="1" spc="97" baseline="-32051" dirty="0">
                          <a:latin typeface="Arial"/>
                          <a:cs typeface="Arial"/>
                        </a:rPr>
                        <a:t>1</a:t>
                      </a:r>
                      <a:endParaRPr sz="1950" baseline="-32051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2031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2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spc="-85" dirty="0">
                          <a:latin typeface="Arial Unicode MS"/>
                          <a:cs typeface="Arial Unicode MS"/>
                        </a:rPr>
                        <a:t>-90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marL="29019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u="heavy" spc="-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u="heavy" spc="-2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950" b="1" spc="-37" baseline="-32051" dirty="0">
                          <a:latin typeface="Arial"/>
                          <a:cs typeface="Arial"/>
                        </a:rPr>
                        <a:t>2</a:t>
                      </a:r>
                      <a:endParaRPr sz="1950" baseline="-32051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2031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1778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2031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3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019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000" u="heavy" spc="-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u="heavy" spc="-2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950" b="1" spc="-37" baseline="-32051" dirty="0">
                          <a:latin typeface="Arial"/>
                          <a:cs typeface="Arial"/>
                        </a:rPr>
                        <a:t>3</a:t>
                      </a:r>
                      <a:endParaRPr sz="1950" baseline="-32051">
                        <a:latin typeface="Arial"/>
                        <a:cs typeface="Arial"/>
                      </a:endParaRPr>
                    </a:p>
                  </a:txBody>
                  <a:tcPr marL="0" marR="0" marT="1778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2031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396660" y="3598967"/>
            <a:ext cx="5344499" cy="2274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15782" y="0"/>
            <a:ext cx="5728335" cy="685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 marR="332740" algn="r">
              <a:lnSpc>
                <a:spcPct val="100000"/>
              </a:lnSpc>
              <a:spcBef>
                <a:spcPts val="935"/>
              </a:spcBef>
              <a:tabLst>
                <a:tab pos="927100" algn="l"/>
              </a:tabLst>
            </a:pPr>
            <a:r>
              <a:rPr sz="1100" b="1" spc="-15" dirty="0">
                <a:solidFill>
                  <a:srgbClr val="0A1B55"/>
                </a:solidFill>
                <a:latin typeface="Arial"/>
                <a:cs typeface="Arial"/>
              </a:rPr>
              <a:t>Robo1x-1.5	</a:t>
            </a:r>
            <a:r>
              <a:rPr sz="1100" b="1" spc="-10" dirty="0">
                <a:solidFill>
                  <a:srgbClr val="0A1B55"/>
                </a:solidFill>
                <a:latin typeface="Arial"/>
                <a:cs typeface="Arial"/>
              </a:rPr>
              <a:t>38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84973" y="457200"/>
            <a:ext cx="4759027" cy="51576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-914400" y="146106"/>
            <a:ext cx="7421065" cy="1007768"/>
          </a:xfrm>
          <a:prstGeom prst="rect">
            <a:avLst/>
          </a:prstGeom>
        </p:spPr>
        <p:txBody>
          <a:bodyPr vert="horz" wrap="square" lIns="0" tIns="228402" rIns="0" bIns="0" rtlCol="0">
            <a:spAutoFit/>
          </a:bodyPr>
          <a:lstStyle/>
          <a:p>
            <a:pPr marL="1407160">
              <a:lnSpc>
                <a:spcPct val="100000"/>
              </a:lnSpc>
            </a:pPr>
            <a:r>
              <a:rPr lang="zh-CN" altLang="en-US" spc="-180" dirty="0"/>
              <a:t>链接</a:t>
            </a:r>
            <a:r>
              <a:rPr lang="en-US" altLang="zh-CN" spc="-180" dirty="0"/>
              <a:t>3:</a:t>
            </a:r>
            <a:r>
              <a:rPr lang="zh-CN" altLang="en-US" spc="-180" dirty="0"/>
              <a:t>移动关节</a:t>
            </a:r>
            <a:endParaRPr spc="-10" dirty="0"/>
          </a:p>
        </p:txBody>
      </p:sp>
      <p:sp>
        <p:nvSpPr>
          <p:cNvPr id="5" name="object 5"/>
          <p:cNvSpPr/>
          <p:nvPr/>
        </p:nvSpPr>
        <p:spPr>
          <a:xfrm>
            <a:off x="3346752" y="2916767"/>
            <a:ext cx="93980" cy="0"/>
          </a:xfrm>
          <a:custGeom>
            <a:avLst/>
            <a:gdLst/>
            <a:ahLst/>
            <a:cxnLst/>
            <a:rect l="l" t="t" r="r" b="b"/>
            <a:pathLst>
              <a:path w="93979">
                <a:moveTo>
                  <a:pt x="0" y="0"/>
                </a:moveTo>
                <a:lnTo>
                  <a:pt x="93365" y="0"/>
                </a:lnTo>
              </a:path>
            </a:pathLst>
          </a:custGeom>
          <a:ln w="203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90309" y="1299978"/>
          <a:ext cx="4175371" cy="15849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5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5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50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50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50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Link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b="1" i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2100" b="1" i="1" spc="-44" baseline="-29761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i</a:t>
                      </a:r>
                      <a:endParaRPr sz="2100" baseline="-29761">
                        <a:latin typeface="Gill Sans MT"/>
                        <a:cs typeface="Gill Sans MT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b="1" i="1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α</a:t>
                      </a:r>
                      <a:r>
                        <a:rPr sz="2100" b="1" i="1" spc="22" baseline="-29761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i</a:t>
                      </a:r>
                      <a:endParaRPr sz="2100" baseline="-29761">
                        <a:latin typeface="Gill Sans MT"/>
                        <a:cs typeface="Gill Sans MT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31369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b="1" i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2100" b="1" i="1" spc="-52" baseline="-29761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i</a:t>
                      </a:r>
                      <a:endParaRPr sz="2100" baseline="-29761">
                        <a:latin typeface="Gill Sans MT"/>
                        <a:cs typeface="Gill Sans MT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31115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b="1" spc="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θ</a:t>
                      </a:r>
                      <a:r>
                        <a:rPr sz="1950" b="1" spc="89" baseline="-3205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endParaRPr sz="1950" baseline="-32051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1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spc="-80" dirty="0">
                          <a:latin typeface="Arial Unicode MS"/>
                          <a:cs typeface="Arial Unicode MS"/>
                        </a:rPr>
                        <a:t>d</a:t>
                      </a:r>
                      <a:r>
                        <a:rPr sz="1950" spc="-120" baseline="-32051" dirty="0">
                          <a:latin typeface="Arial Unicode MS"/>
                          <a:cs typeface="Arial Unicode MS"/>
                        </a:rPr>
                        <a:t>1</a:t>
                      </a:r>
                      <a:endParaRPr sz="1950" baseline="-32051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765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u="heavy" spc="-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u="heavy" spc="65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1950" b="1" spc="97" baseline="-32051" dirty="0">
                          <a:latin typeface="Arial"/>
                          <a:cs typeface="Arial"/>
                        </a:rPr>
                        <a:t>1</a:t>
                      </a:r>
                      <a:endParaRPr sz="1950" baseline="-32051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2031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2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spc="-85" dirty="0">
                          <a:latin typeface="Arial Unicode MS"/>
                          <a:cs typeface="Arial Unicode MS"/>
                        </a:rPr>
                        <a:t>-90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019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u="heavy" spc="-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u="heavy" spc="-2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950" b="1" spc="-37" baseline="-32051" dirty="0">
                          <a:latin typeface="Arial"/>
                          <a:cs typeface="Arial"/>
                        </a:rPr>
                        <a:t>2</a:t>
                      </a:r>
                      <a:endParaRPr sz="1950" baseline="-32051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2031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1778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2031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3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marL="29019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000" u="heavy" spc="-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u="heavy" spc="-2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950" b="1" spc="-37" baseline="-32051" dirty="0">
                          <a:latin typeface="Arial"/>
                          <a:cs typeface="Arial"/>
                        </a:rPr>
                        <a:t>3</a:t>
                      </a:r>
                      <a:endParaRPr sz="1950" baseline="-32051">
                        <a:latin typeface="Arial"/>
                        <a:cs typeface="Arial"/>
                      </a:endParaRPr>
                    </a:p>
                  </a:txBody>
                  <a:tcPr marL="0" marR="0" marT="1778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2031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396660" y="3483381"/>
            <a:ext cx="5060699" cy="2274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335" y="-31061"/>
            <a:ext cx="8441329" cy="1007768"/>
          </a:xfrm>
          <a:prstGeom prst="rect">
            <a:avLst/>
          </a:prstGeom>
        </p:spPr>
        <p:txBody>
          <a:bodyPr vert="horz" wrap="square" lIns="0" tIns="228402" rIns="0" bIns="0" rtlCol="0">
            <a:spAutoFit/>
          </a:bodyPr>
          <a:lstStyle/>
          <a:p>
            <a:pPr marL="1145540">
              <a:lnSpc>
                <a:spcPct val="100000"/>
              </a:lnSpc>
            </a:pPr>
            <a:r>
              <a:rPr lang="zh-CN" altLang="en-US" spc="-185" dirty="0" smtClean="0"/>
              <a:t>  末端</a:t>
            </a:r>
            <a:r>
              <a:rPr lang="zh-CN" altLang="en-US" spc="-185" dirty="0"/>
              <a:t>执行器的变换</a:t>
            </a:r>
            <a:endParaRPr spc="-155" dirty="0"/>
          </a:p>
        </p:txBody>
      </p:sp>
      <p:sp>
        <p:nvSpPr>
          <p:cNvPr id="3" name="object 3"/>
          <p:cNvSpPr/>
          <p:nvPr/>
        </p:nvSpPr>
        <p:spPr>
          <a:xfrm>
            <a:off x="1059185" y="1661292"/>
            <a:ext cx="7025699" cy="3541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-15" dirty="0"/>
              <a:t>Robo1x-1.5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50"/>
              </a:spcBef>
            </a:pPr>
            <a:r>
              <a:rPr spc="-10" dirty="0"/>
              <a:t>39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335" y="-31061"/>
            <a:ext cx="8441329" cy="1007768"/>
          </a:xfrm>
          <a:prstGeom prst="rect">
            <a:avLst/>
          </a:prstGeom>
        </p:spPr>
        <p:txBody>
          <a:bodyPr vert="horz" wrap="square" lIns="0" tIns="228402" rIns="0" bIns="0" rtlCol="0">
            <a:spAutoFit/>
          </a:bodyPr>
          <a:lstStyle/>
          <a:p>
            <a:pPr marL="1518285" algn="l">
              <a:lnSpc>
                <a:spcPct val="100000"/>
              </a:lnSpc>
            </a:pPr>
            <a:r>
              <a:rPr lang="zh-CN" altLang="en-US" spc="-275" dirty="0" smtClean="0"/>
              <a:t>            自由度</a:t>
            </a:r>
            <a:endParaRPr spc="-250" dirty="0"/>
          </a:p>
        </p:txBody>
      </p:sp>
      <p:sp>
        <p:nvSpPr>
          <p:cNvPr id="4" name="object 4"/>
          <p:cNvSpPr txBox="1"/>
          <p:nvPr/>
        </p:nvSpPr>
        <p:spPr>
          <a:xfrm>
            <a:off x="7786423" y="645255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15" dirty="0">
                <a:solidFill>
                  <a:srgbClr val="0A1B55"/>
                </a:solidFill>
                <a:latin typeface="Arial"/>
                <a:cs typeface="Arial"/>
              </a:rPr>
              <a:t>Robo1x-1.5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10" dirty="0"/>
              <a:t>4</a:t>
            </a:fld>
            <a:endParaRPr spc="-10" dirty="0"/>
          </a:p>
        </p:txBody>
      </p:sp>
      <p:sp>
        <p:nvSpPr>
          <p:cNvPr id="6" name="矩形 5"/>
          <p:cNvSpPr/>
          <p:nvPr/>
        </p:nvSpPr>
        <p:spPr>
          <a:xfrm>
            <a:off x="1143000" y="1447800"/>
            <a:ext cx="21518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 smtClean="0"/>
              <a:t>Grublers</a:t>
            </a:r>
            <a:r>
              <a:rPr lang="zh-CN" altLang="en-US" sz="2800" dirty="0" smtClean="0"/>
              <a:t>标准</a:t>
            </a:r>
            <a:endParaRPr lang="zh-CN" altLang="en-US" sz="28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292005"/>
            <a:ext cx="3124200" cy="9484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181099" y="3581400"/>
                <a:ext cx="6781800" cy="1661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 smtClean="0"/>
                  <a:t>        这里</a:t>
                </a:r>
                <a:r>
                  <a:rPr lang="en-US" altLang="zh-CN" sz="2800" dirty="0"/>
                  <a:t>F</a:t>
                </a:r>
                <a:r>
                  <a:rPr lang="zh-CN" altLang="en-US" sz="2800" dirty="0"/>
                  <a:t>是</a:t>
                </a:r>
                <a:r>
                  <a:rPr lang="en-US" altLang="zh-CN" sz="2800" dirty="0"/>
                  <a:t>DOF</a:t>
                </a:r>
                <a:r>
                  <a:rPr lang="zh-CN" altLang="en-US" sz="2800" dirty="0"/>
                  <a:t>数，</a:t>
                </a:r>
                <a:r>
                  <a:rPr lang="en-US" altLang="zh-CN" sz="2800" dirty="0"/>
                  <a:t>n</a:t>
                </a:r>
                <a:r>
                  <a:rPr lang="zh-CN" altLang="en-US" sz="2800" dirty="0"/>
                  <a:t>是链接数，</a:t>
                </a:r>
                <a:r>
                  <a:rPr lang="en-US" altLang="zh-CN" sz="2800" dirty="0"/>
                  <a:t>j</a:t>
                </a:r>
                <a:r>
                  <a:rPr lang="zh-CN" altLang="en-US" sz="2800" dirty="0"/>
                  <a:t>是关节结合数，</a:t>
                </a:r>
                <a:r>
                  <a:rPr lang="el-GR" altLang="zh-CN" sz="2800" dirty="0"/>
                  <a:t>λ</a:t>
                </a:r>
                <a:r>
                  <a:rPr lang="zh-CN" altLang="en-US" sz="2800" dirty="0"/>
                  <a:t>是空间中的</a:t>
                </a:r>
                <a:r>
                  <a:rPr lang="en-US" altLang="zh-CN" sz="2800" dirty="0"/>
                  <a:t>DOF</a:t>
                </a:r>
                <a:r>
                  <a:rPr lang="zh-CN" altLang="en-US" sz="2800" dirty="0"/>
                  <a:t>数，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800" dirty="0"/>
                  <a:t>是关节联合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800" dirty="0"/>
                  <a:t>所允许的</a:t>
                </a:r>
                <a:r>
                  <a:rPr lang="en-US" altLang="zh-CN" sz="2800" dirty="0"/>
                  <a:t>DOF</a:t>
                </a:r>
                <a:r>
                  <a:rPr lang="zh-CN" altLang="en-US" sz="2800" dirty="0"/>
                  <a:t>数</a:t>
                </a:r>
              </a:p>
              <a:p>
                <a:r>
                  <a:rPr lang="en-US" altLang="zh-CN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099" y="3581400"/>
                <a:ext cx="6781800" cy="1661993"/>
              </a:xfrm>
              <a:prstGeom prst="rect">
                <a:avLst/>
              </a:prstGeom>
              <a:blipFill>
                <a:blip r:embed="rId3"/>
                <a:stretch>
                  <a:fillRect l="-1888" t="-5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5608" y="336130"/>
            <a:ext cx="4109085" cy="7771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2225">
              <a:lnSpc>
                <a:spcPct val="100200"/>
              </a:lnSpc>
            </a:pPr>
            <a:r>
              <a:rPr lang="zh-CN" altLang="en-US" spc="-300" dirty="0"/>
              <a:t>球形腕</a:t>
            </a:r>
            <a:r>
              <a:rPr lang="en-US" spc="-300" dirty="0"/>
              <a:t>DH</a:t>
            </a:r>
            <a:r>
              <a:rPr lang="zh-CN" altLang="en-US" spc="-300" dirty="0"/>
              <a:t>参数</a:t>
            </a:r>
            <a:endParaRPr spc="-285" dirty="0"/>
          </a:p>
        </p:txBody>
      </p:sp>
      <p:sp>
        <p:nvSpPr>
          <p:cNvPr id="3" name="object 3"/>
          <p:cNvSpPr/>
          <p:nvPr/>
        </p:nvSpPr>
        <p:spPr>
          <a:xfrm>
            <a:off x="7528264" y="3501896"/>
            <a:ext cx="149860" cy="0"/>
          </a:xfrm>
          <a:custGeom>
            <a:avLst/>
            <a:gdLst/>
            <a:ahLst/>
            <a:cxnLst/>
            <a:rect l="l" t="t" r="r" b="b"/>
            <a:pathLst>
              <a:path w="149859">
                <a:moveTo>
                  <a:pt x="0" y="0"/>
                </a:moveTo>
                <a:lnTo>
                  <a:pt x="149450" y="0"/>
                </a:lnTo>
              </a:path>
            </a:pathLst>
          </a:custGeom>
          <a:ln w="325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28264" y="4267471"/>
            <a:ext cx="149860" cy="0"/>
          </a:xfrm>
          <a:custGeom>
            <a:avLst/>
            <a:gdLst/>
            <a:ahLst/>
            <a:cxnLst/>
            <a:rect l="l" t="t" r="r" b="b"/>
            <a:pathLst>
              <a:path w="149859">
                <a:moveTo>
                  <a:pt x="0" y="0"/>
                </a:moveTo>
                <a:lnTo>
                  <a:pt x="149450" y="0"/>
                </a:lnTo>
              </a:path>
            </a:pathLst>
          </a:custGeom>
          <a:ln w="325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17650" y="2078127"/>
          <a:ext cx="6617870" cy="3062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3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3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35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3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35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655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Link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R="502920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3250" b="1" i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3300" b="1" i="1" baseline="-30303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i</a:t>
                      </a:r>
                      <a:endParaRPr sz="3300" baseline="-30303">
                        <a:latin typeface="Gill Sans MT"/>
                        <a:cs typeface="Gill Sans MT"/>
                      </a:endParaRPr>
                    </a:p>
                  </a:txBody>
                  <a:tcPr marL="0" marR="0" marT="88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3250" b="1" i="1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α</a:t>
                      </a:r>
                      <a:r>
                        <a:rPr sz="3300" b="1" i="1" spc="22" baseline="-30303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i</a:t>
                      </a:r>
                      <a:endParaRPr sz="3300" baseline="-30303">
                        <a:latin typeface="Gill Sans MT"/>
                        <a:cs typeface="Gill Sans MT"/>
                      </a:endParaRPr>
                    </a:p>
                  </a:txBody>
                  <a:tcPr marL="0" marR="0" marT="88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3250" b="1" i="1" spc="-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3300" b="1" i="1" spc="-89" baseline="-30303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i</a:t>
                      </a:r>
                      <a:endParaRPr sz="3300" baseline="-30303">
                        <a:latin typeface="Gill Sans MT"/>
                        <a:cs typeface="Gill Sans MT"/>
                      </a:endParaRPr>
                    </a:p>
                  </a:txBody>
                  <a:tcPr marL="0" marR="0" marT="88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b="1" spc="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θ</a:t>
                      </a:r>
                      <a:r>
                        <a:rPr sz="3150" b="1" spc="142" baseline="-31746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endParaRPr sz="3150" baseline="-31746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55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dirty="0">
                          <a:latin typeface="Arial Unicode MS"/>
                          <a:cs typeface="Arial Unicode MS"/>
                        </a:rPr>
                        <a:t>4</a:t>
                      </a:r>
                      <a:endParaRPr sz="3200">
                        <a:latin typeface="Arial Unicode MS"/>
                        <a:cs typeface="Arial Unicode MS"/>
                      </a:endParaRPr>
                    </a:p>
                  </a:txBody>
                  <a:tcPr marL="0" marR="0" marT="1524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46100" algn="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3200">
                        <a:latin typeface="Arial Unicode MS"/>
                        <a:cs typeface="Arial Unicode MS"/>
                      </a:endParaRPr>
                    </a:p>
                  </a:txBody>
                  <a:tcPr marL="0" marR="0" marT="1524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spc="-135" dirty="0">
                          <a:latin typeface="Arial Unicode MS"/>
                          <a:cs typeface="Arial Unicode MS"/>
                        </a:rPr>
                        <a:t>-90</a:t>
                      </a:r>
                      <a:endParaRPr sz="3200">
                        <a:latin typeface="Arial Unicode MS"/>
                        <a:cs typeface="Arial Unicode MS"/>
                      </a:endParaRPr>
                    </a:p>
                  </a:txBody>
                  <a:tcPr marL="0" marR="0" marT="1524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3200">
                        <a:latin typeface="Arial Unicode MS"/>
                        <a:cs typeface="Arial Unicode MS"/>
                      </a:endParaRPr>
                    </a:p>
                  </a:txBody>
                  <a:tcPr marL="0" marR="0" marT="1524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u="heavy" spc="-8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200" b="1" u="heavy" spc="105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3150" b="1" spc="157" baseline="-31746" dirty="0">
                          <a:latin typeface="Arial"/>
                          <a:cs typeface="Arial"/>
                        </a:rPr>
                        <a:t>4</a:t>
                      </a:r>
                      <a:endParaRPr sz="3150" baseline="-31746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55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dirty="0">
                          <a:latin typeface="Arial Unicode MS"/>
                          <a:cs typeface="Arial Unicode MS"/>
                        </a:rPr>
                        <a:t>5</a:t>
                      </a:r>
                      <a:endParaRPr sz="3200">
                        <a:latin typeface="Arial Unicode MS"/>
                        <a:cs typeface="Arial Unicode MS"/>
                      </a:endParaRPr>
                    </a:p>
                  </a:txBody>
                  <a:tcPr marL="0" marR="0" marT="1524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46100" algn="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3200">
                        <a:latin typeface="Arial Unicode MS"/>
                        <a:cs typeface="Arial Unicode MS"/>
                      </a:endParaRPr>
                    </a:p>
                  </a:txBody>
                  <a:tcPr marL="0" marR="0" marT="1524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spc="-180" dirty="0">
                          <a:latin typeface="Arial Unicode MS"/>
                          <a:cs typeface="Arial Unicode MS"/>
                        </a:rPr>
                        <a:t>90</a:t>
                      </a:r>
                      <a:endParaRPr sz="3200">
                        <a:latin typeface="Arial Unicode MS"/>
                        <a:cs typeface="Arial Unicode MS"/>
                      </a:endParaRPr>
                    </a:p>
                  </a:txBody>
                  <a:tcPr marL="0" marR="0" marT="1524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3200">
                        <a:latin typeface="Arial Unicode MS"/>
                        <a:cs typeface="Arial Unicode MS"/>
                      </a:endParaRPr>
                    </a:p>
                  </a:txBody>
                  <a:tcPr marL="0" marR="0" marT="1524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u="heavy" spc="-8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200" b="1" u="heavy" spc="105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3150" b="1" spc="157" baseline="-31746" dirty="0">
                          <a:latin typeface="Arial"/>
                          <a:cs typeface="Arial"/>
                        </a:rPr>
                        <a:t>5</a:t>
                      </a:r>
                      <a:endParaRPr sz="3150" baseline="-31746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55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dirty="0">
                          <a:latin typeface="Arial Unicode MS"/>
                          <a:cs typeface="Arial Unicode MS"/>
                        </a:rPr>
                        <a:t>6</a:t>
                      </a:r>
                      <a:endParaRPr sz="3200">
                        <a:latin typeface="Arial Unicode MS"/>
                        <a:cs typeface="Arial Unicode MS"/>
                      </a:endParaRPr>
                    </a:p>
                  </a:txBody>
                  <a:tcPr marL="0" marR="0" marT="1524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46100" algn="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3200">
                        <a:latin typeface="Arial Unicode MS"/>
                        <a:cs typeface="Arial Unicode MS"/>
                      </a:endParaRPr>
                    </a:p>
                  </a:txBody>
                  <a:tcPr marL="0" marR="0" marT="1524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3200">
                        <a:latin typeface="Arial Unicode MS"/>
                        <a:cs typeface="Arial Unicode MS"/>
                      </a:endParaRPr>
                    </a:p>
                  </a:txBody>
                  <a:tcPr marL="0" marR="0" marT="1524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spc="-130" dirty="0">
                          <a:latin typeface="Arial Unicode MS"/>
                          <a:cs typeface="Arial Unicode MS"/>
                        </a:rPr>
                        <a:t>d</a:t>
                      </a:r>
                      <a:r>
                        <a:rPr sz="3150" spc="-195" baseline="-31746" dirty="0">
                          <a:latin typeface="Arial Unicode MS"/>
                          <a:cs typeface="Arial Unicode MS"/>
                        </a:rPr>
                        <a:t>6</a:t>
                      </a:r>
                      <a:endParaRPr sz="3150" baseline="-31746">
                        <a:latin typeface="Arial Unicode MS"/>
                        <a:cs typeface="Arial Unicode MS"/>
                      </a:endParaRPr>
                    </a:p>
                  </a:txBody>
                  <a:tcPr marL="0" marR="0" marT="1524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u="heavy" spc="-8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200" b="1" u="heavy" spc="105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3150" b="1" spc="157" baseline="-31746" dirty="0">
                          <a:latin typeface="Arial"/>
                          <a:cs typeface="Arial"/>
                        </a:rPr>
                        <a:t>6</a:t>
                      </a:r>
                      <a:endParaRPr sz="3150" baseline="-31746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7528264" y="5033046"/>
            <a:ext cx="149860" cy="0"/>
          </a:xfrm>
          <a:custGeom>
            <a:avLst/>
            <a:gdLst/>
            <a:ahLst/>
            <a:cxnLst/>
            <a:rect l="l" t="t" r="r" b="b"/>
            <a:pathLst>
              <a:path w="149859">
                <a:moveTo>
                  <a:pt x="0" y="0"/>
                </a:moveTo>
                <a:lnTo>
                  <a:pt x="149450" y="0"/>
                </a:lnTo>
              </a:path>
            </a:pathLst>
          </a:custGeom>
          <a:ln w="325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971800" y="5634612"/>
            <a:ext cx="485330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altLang="en-US" sz="3200" b="1" u="heavy" spc="-60" dirty="0">
                <a:latin typeface="Arial"/>
                <a:cs typeface="Arial"/>
              </a:rPr>
              <a:t>粗体 </a:t>
            </a:r>
            <a:r>
              <a:rPr lang="zh-CN" altLang="en-US" sz="3200" b="1" spc="25" dirty="0">
                <a:latin typeface="Arial"/>
                <a:cs typeface="Arial"/>
              </a:rPr>
              <a:t>是关节变量</a:t>
            </a:r>
            <a:endParaRPr lang="zh-CN" altLang="en-US" sz="32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-15" dirty="0"/>
              <a:t>Robo1x-1.5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50"/>
              </a:spcBef>
            </a:pPr>
            <a:r>
              <a:rPr spc="-10" dirty="0"/>
              <a:t>49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03797" y="938867"/>
            <a:ext cx="5364000" cy="4024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1335" y="-31061"/>
            <a:ext cx="8441329" cy="1007768"/>
          </a:xfrm>
          <a:prstGeom prst="rect">
            <a:avLst/>
          </a:prstGeom>
        </p:spPr>
        <p:txBody>
          <a:bodyPr vert="horz" wrap="square" lIns="0" tIns="228402" rIns="0" bIns="0" rtlCol="0">
            <a:spAutoFit/>
          </a:bodyPr>
          <a:lstStyle/>
          <a:p>
            <a:pPr marL="1501140">
              <a:lnSpc>
                <a:spcPct val="100000"/>
              </a:lnSpc>
            </a:pPr>
            <a:r>
              <a:rPr lang="zh-CN" altLang="en-US" spc="-180" dirty="0"/>
              <a:t>链接</a:t>
            </a:r>
            <a:r>
              <a:rPr lang="en-US" altLang="zh-CN" spc="-180" dirty="0"/>
              <a:t>4:</a:t>
            </a:r>
            <a:r>
              <a:rPr lang="zh-CN" altLang="en-US" spc="-180" dirty="0"/>
              <a:t>转动关节</a:t>
            </a:r>
            <a:endParaRPr spc="-10" dirty="0"/>
          </a:p>
        </p:txBody>
      </p:sp>
      <p:sp>
        <p:nvSpPr>
          <p:cNvPr id="4" name="object 4"/>
          <p:cNvSpPr/>
          <p:nvPr/>
        </p:nvSpPr>
        <p:spPr>
          <a:xfrm>
            <a:off x="580937" y="3874573"/>
            <a:ext cx="5526899" cy="2267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03334" y="1314106"/>
          <a:ext cx="4162371" cy="16059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2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2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2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24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24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14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Link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b="1" i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2100" b="1" i="1" spc="-44" baseline="-29761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i</a:t>
                      </a:r>
                      <a:endParaRPr sz="2100" baseline="-29761">
                        <a:latin typeface="Gill Sans MT"/>
                        <a:cs typeface="Gill Sans MT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b="1" i="1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α</a:t>
                      </a:r>
                      <a:r>
                        <a:rPr sz="2100" b="1" i="1" spc="22" baseline="-29761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i</a:t>
                      </a:r>
                      <a:endParaRPr sz="2100" baseline="-29761">
                        <a:latin typeface="Gill Sans MT"/>
                        <a:cs typeface="Gill Sans MT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R="305435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b="1" i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2100" b="1" i="1" baseline="-29761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i</a:t>
                      </a:r>
                      <a:endParaRPr sz="2100" baseline="-29761">
                        <a:latin typeface="Gill Sans MT"/>
                        <a:cs typeface="Gill Sans MT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30988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b="1" spc="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θ</a:t>
                      </a:r>
                      <a:r>
                        <a:rPr sz="1950" b="1" spc="89" baseline="-3205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endParaRPr sz="1950" baseline="-32051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4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4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spc="-85" dirty="0">
                          <a:latin typeface="Arial Unicode MS"/>
                          <a:cs typeface="Arial Unicode MS"/>
                        </a:rPr>
                        <a:t>-90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marR="338455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marL="28638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u="heavy" spc="-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u="heavy" spc="65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1950" b="1" spc="97" baseline="-32051" dirty="0">
                          <a:latin typeface="Arial"/>
                          <a:cs typeface="Arial"/>
                        </a:rPr>
                        <a:t>4</a:t>
                      </a:r>
                      <a:endParaRPr sz="1950" baseline="-32051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2031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4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5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spc="-114" dirty="0">
                          <a:latin typeface="Arial Unicode MS"/>
                          <a:cs typeface="Arial Unicode MS"/>
                        </a:rPr>
                        <a:t>90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38455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638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000" u="heavy" spc="-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u="heavy" spc="65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1950" b="1" spc="97" baseline="-32051" dirty="0">
                          <a:latin typeface="Arial"/>
                          <a:cs typeface="Arial"/>
                        </a:rPr>
                        <a:t>5</a:t>
                      </a:r>
                      <a:endParaRPr sz="1950" baseline="-32051">
                        <a:latin typeface="Arial"/>
                        <a:cs typeface="Arial"/>
                      </a:endParaRPr>
                    </a:p>
                  </a:txBody>
                  <a:tcPr marL="0" marR="0" marT="1778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20319">
                      <a:solidFill>
                        <a:srgbClr val="000000"/>
                      </a:solidFill>
                      <a:prstDash val="solid"/>
                    </a:lnT>
                    <a:lnB w="2031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4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6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4640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d</a:t>
                      </a:r>
                      <a:r>
                        <a:rPr sz="1950" baseline="-32051" dirty="0">
                          <a:latin typeface="Arial Unicode MS"/>
                          <a:cs typeface="Arial Unicode MS"/>
                        </a:rPr>
                        <a:t>6</a:t>
                      </a:r>
                      <a:endParaRPr sz="1950" baseline="-32051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638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000" u="heavy" spc="-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u="heavy" spc="65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1950" b="1" spc="97" baseline="-32051" dirty="0">
                          <a:latin typeface="Arial"/>
                          <a:cs typeface="Arial"/>
                        </a:rPr>
                        <a:t>6</a:t>
                      </a:r>
                      <a:endParaRPr sz="1950" baseline="-32051">
                        <a:latin typeface="Arial"/>
                        <a:cs typeface="Arial"/>
                      </a:endParaRPr>
                    </a:p>
                  </a:txBody>
                  <a:tcPr marL="0" marR="0" marT="1778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20319">
                      <a:solidFill>
                        <a:srgbClr val="000000"/>
                      </a:solidFill>
                      <a:prstDash val="solid"/>
                    </a:lnT>
                    <a:lnB w="2031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-15" dirty="0"/>
              <a:t>Robo1x-1.5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10" dirty="0"/>
              <a:t>41</a:t>
            </a:fld>
            <a:endParaRPr spc="-1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335" y="-31061"/>
            <a:ext cx="8441329" cy="1007768"/>
          </a:xfrm>
          <a:prstGeom prst="rect">
            <a:avLst/>
          </a:prstGeom>
        </p:spPr>
        <p:txBody>
          <a:bodyPr vert="horz" wrap="square" lIns="0" tIns="228402" rIns="0" bIns="0" rtlCol="0">
            <a:spAutoFit/>
          </a:bodyPr>
          <a:lstStyle/>
          <a:p>
            <a:pPr marL="1501140">
              <a:lnSpc>
                <a:spcPct val="100000"/>
              </a:lnSpc>
            </a:pPr>
            <a:r>
              <a:rPr lang="zh-CN" altLang="en-US" spc="-180" dirty="0" smtClean="0"/>
              <a:t>链接</a:t>
            </a:r>
            <a:r>
              <a:rPr lang="en-US" altLang="zh-CN" spc="-180" dirty="0" smtClean="0"/>
              <a:t>5:</a:t>
            </a:r>
            <a:r>
              <a:rPr lang="zh-CN" altLang="en-US" spc="-180" dirty="0"/>
              <a:t>转动关节</a:t>
            </a:r>
            <a:endParaRPr spc="-10" dirty="0"/>
          </a:p>
        </p:txBody>
      </p:sp>
      <p:sp>
        <p:nvSpPr>
          <p:cNvPr id="3" name="object 3"/>
          <p:cNvSpPr/>
          <p:nvPr/>
        </p:nvSpPr>
        <p:spPr>
          <a:xfrm>
            <a:off x="3703797" y="938867"/>
            <a:ext cx="5364000" cy="4024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92969" y="3884296"/>
            <a:ext cx="5218800" cy="2267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03334" y="1314106"/>
          <a:ext cx="4162371" cy="16059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2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2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2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24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24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14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Link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b="1" i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2100" b="1" i="1" spc="-44" baseline="-29761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i</a:t>
                      </a:r>
                      <a:endParaRPr sz="2100" baseline="-29761">
                        <a:latin typeface="Gill Sans MT"/>
                        <a:cs typeface="Gill Sans MT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b="1" i="1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α</a:t>
                      </a:r>
                      <a:r>
                        <a:rPr sz="2100" b="1" i="1" spc="22" baseline="-29761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i</a:t>
                      </a:r>
                      <a:endParaRPr sz="2100" baseline="-29761">
                        <a:latin typeface="Gill Sans MT"/>
                        <a:cs typeface="Gill Sans MT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R="305435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b="1" i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2100" b="1" i="1" baseline="-29761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i</a:t>
                      </a:r>
                      <a:endParaRPr sz="2100" baseline="-29761">
                        <a:latin typeface="Gill Sans MT"/>
                        <a:cs typeface="Gill Sans MT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30988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b="1" spc="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θ</a:t>
                      </a:r>
                      <a:r>
                        <a:rPr sz="1950" b="1" spc="89" baseline="-3205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endParaRPr sz="1950" baseline="-32051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4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4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spc="-85" dirty="0">
                          <a:latin typeface="Arial Unicode MS"/>
                          <a:cs typeface="Arial Unicode MS"/>
                        </a:rPr>
                        <a:t>-90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38455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638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u="heavy" spc="-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u="heavy" spc="65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1950" b="1" spc="97" baseline="-32051" dirty="0">
                          <a:latin typeface="Arial"/>
                          <a:cs typeface="Arial"/>
                        </a:rPr>
                        <a:t>4</a:t>
                      </a:r>
                      <a:endParaRPr sz="1950" baseline="-32051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2031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4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5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spc="-114" dirty="0">
                          <a:latin typeface="Arial Unicode MS"/>
                          <a:cs typeface="Arial Unicode MS"/>
                        </a:rPr>
                        <a:t>90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marR="338455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marL="28638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000" u="heavy" spc="-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u="heavy" spc="65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1950" b="1" spc="97" baseline="-32051" dirty="0">
                          <a:latin typeface="Arial"/>
                          <a:cs typeface="Arial"/>
                        </a:rPr>
                        <a:t>5</a:t>
                      </a:r>
                      <a:endParaRPr sz="1950" baseline="-32051">
                        <a:latin typeface="Arial"/>
                        <a:cs typeface="Arial"/>
                      </a:endParaRPr>
                    </a:p>
                  </a:txBody>
                  <a:tcPr marL="0" marR="0" marT="1778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20319">
                      <a:solidFill>
                        <a:srgbClr val="000000"/>
                      </a:solidFill>
                      <a:prstDash val="solid"/>
                    </a:lnT>
                    <a:lnB w="2031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4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6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4640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d</a:t>
                      </a:r>
                      <a:r>
                        <a:rPr sz="1950" baseline="-32051" dirty="0">
                          <a:latin typeface="Arial Unicode MS"/>
                          <a:cs typeface="Arial Unicode MS"/>
                        </a:rPr>
                        <a:t>6</a:t>
                      </a:r>
                      <a:endParaRPr sz="1950" baseline="-32051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638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000" u="heavy" spc="-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u="heavy" spc="65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1950" b="1" spc="97" baseline="-32051" dirty="0">
                          <a:latin typeface="Arial"/>
                          <a:cs typeface="Arial"/>
                        </a:rPr>
                        <a:t>6</a:t>
                      </a:r>
                      <a:endParaRPr sz="1950" baseline="-32051">
                        <a:latin typeface="Arial"/>
                        <a:cs typeface="Arial"/>
                      </a:endParaRPr>
                    </a:p>
                  </a:txBody>
                  <a:tcPr marL="0" marR="0" marT="1778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20319">
                      <a:solidFill>
                        <a:srgbClr val="000000"/>
                      </a:solidFill>
                      <a:prstDash val="solid"/>
                    </a:lnT>
                    <a:lnB w="2031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-15" dirty="0"/>
              <a:t>Robo1x-1.5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10" dirty="0"/>
              <a:t>42</a:t>
            </a:fld>
            <a:endParaRPr spc="-1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335" y="-31061"/>
            <a:ext cx="8441329" cy="1007768"/>
          </a:xfrm>
          <a:prstGeom prst="rect">
            <a:avLst/>
          </a:prstGeom>
        </p:spPr>
        <p:txBody>
          <a:bodyPr vert="horz" wrap="square" lIns="0" tIns="228402" rIns="0" bIns="0" rtlCol="0">
            <a:spAutoFit/>
          </a:bodyPr>
          <a:lstStyle/>
          <a:p>
            <a:pPr marL="1501140">
              <a:lnSpc>
                <a:spcPct val="100000"/>
              </a:lnSpc>
            </a:pPr>
            <a:r>
              <a:rPr lang="zh-CN" altLang="en-US" spc="-180" dirty="0" smtClean="0"/>
              <a:t>链接</a:t>
            </a:r>
            <a:r>
              <a:rPr lang="en-US" altLang="zh-CN" spc="-180" dirty="0" smtClean="0"/>
              <a:t>6:</a:t>
            </a:r>
            <a:r>
              <a:rPr lang="zh-CN" altLang="en-US" spc="-180" dirty="0"/>
              <a:t>转动关节</a:t>
            </a:r>
            <a:endParaRPr spc="-10" dirty="0"/>
          </a:p>
        </p:txBody>
      </p:sp>
      <p:sp>
        <p:nvSpPr>
          <p:cNvPr id="3" name="object 3"/>
          <p:cNvSpPr/>
          <p:nvPr/>
        </p:nvSpPr>
        <p:spPr>
          <a:xfrm>
            <a:off x="3703797" y="938867"/>
            <a:ext cx="5364000" cy="4024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03334" y="1314106"/>
          <a:ext cx="4162371" cy="16059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2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2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2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24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24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14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Link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b="1" i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2100" b="1" i="1" spc="-44" baseline="-29761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i</a:t>
                      </a:r>
                      <a:endParaRPr sz="2100" baseline="-29761">
                        <a:latin typeface="Gill Sans MT"/>
                        <a:cs typeface="Gill Sans MT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b="1" i="1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α</a:t>
                      </a:r>
                      <a:r>
                        <a:rPr sz="2100" b="1" i="1" spc="22" baseline="-29761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i</a:t>
                      </a:r>
                      <a:endParaRPr sz="2100" baseline="-29761">
                        <a:latin typeface="Gill Sans MT"/>
                        <a:cs typeface="Gill Sans MT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R="305435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b="1" i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2100" b="1" i="1" baseline="-29761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i</a:t>
                      </a:r>
                      <a:endParaRPr sz="2100" baseline="-29761">
                        <a:latin typeface="Gill Sans MT"/>
                        <a:cs typeface="Gill Sans MT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30988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b="1" spc="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θ</a:t>
                      </a:r>
                      <a:r>
                        <a:rPr sz="1950" b="1" spc="89" baseline="-3205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endParaRPr sz="1950" baseline="-32051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4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4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spc="-85" dirty="0">
                          <a:latin typeface="Arial Unicode MS"/>
                          <a:cs typeface="Arial Unicode MS"/>
                        </a:rPr>
                        <a:t>-90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38455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638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u="heavy" spc="-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u="heavy" spc="65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1950" b="1" spc="97" baseline="-32051" dirty="0">
                          <a:latin typeface="Arial"/>
                          <a:cs typeface="Arial"/>
                        </a:rPr>
                        <a:t>4</a:t>
                      </a:r>
                      <a:endParaRPr sz="1950" baseline="-32051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2031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4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5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spc="-114" dirty="0">
                          <a:latin typeface="Arial Unicode MS"/>
                          <a:cs typeface="Arial Unicode MS"/>
                        </a:rPr>
                        <a:t>90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38455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638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000" u="heavy" spc="-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u="heavy" spc="65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1950" b="1" spc="97" baseline="-32051" dirty="0">
                          <a:latin typeface="Arial"/>
                          <a:cs typeface="Arial"/>
                        </a:rPr>
                        <a:t>5</a:t>
                      </a:r>
                      <a:endParaRPr sz="1950" baseline="-32051">
                        <a:latin typeface="Arial"/>
                        <a:cs typeface="Arial"/>
                      </a:endParaRPr>
                    </a:p>
                  </a:txBody>
                  <a:tcPr marL="0" marR="0" marT="1778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20319">
                      <a:solidFill>
                        <a:srgbClr val="000000"/>
                      </a:solidFill>
                      <a:prstDash val="solid"/>
                    </a:lnT>
                    <a:lnB w="2031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4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6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marR="294640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d</a:t>
                      </a:r>
                      <a:r>
                        <a:rPr sz="1950" baseline="-32051" dirty="0">
                          <a:latin typeface="Arial Unicode MS"/>
                          <a:cs typeface="Arial Unicode MS"/>
                        </a:rPr>
                        <a:t>6</a:t>
                      </a:r>
                      <a:endParaRPr sz="1950" baseline="-32051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marL="28638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000" u="heavy" spc="-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u="heavy" spc="65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1950" b="1" spc="97" baseline="-32051" dirty="0">
                          <a:latin typeface="Arial"/>
                          <a:cs typeface="Arial"/>
                        </a:rPr>
                        <a:t>6</a:t>
                      </a:r>
                      <a:endParaRPr sz="1950" baseline="-32051">
                        <a:latin typeface="Arial"/>
                        <a:cs typeface="Arial"/>
                      </a:endParaRPr>
                    </a:p>
                  </a:txBody>
                  <a:tcPr marL="0" marR="0" marT="1778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20319">
                      <a:solidFill>
                        <a:srgbClr val="000000"/>
                      </a:solidFill>
                      <a:prstDash val="solid"/>
                    </a:lnT>
                    <a:lnB w="2031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892969" y="4098525"/>
            <a:ext cx="5471100" cy="2267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-15" dirty="0"/>
              <a:t>Robo1x-1.5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10" dirty="0"/>
              <a:t>43</a:t>
            </a:fld>
            <a:endParaRPr spc="-1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335" y="-31061"/>
            <a:ext cx="8441329" cy="1007768"/>
          </a:xfrm>
          <a:prstGeom prst="rect">
            <a:avLst/>
          </a:prstGeom>
        </p:spPr>
        <p:txBody>
          <a:bodyPr vert="horz" wrap="square" lIns="0" tIns="228402" rIns="0" bIns="0" rtlCol="0">
            <a:spAutoFit/>
          </a:bodyPr>
          <a:lstStyle/>
          <a:p>
            <a:pPr marL="1145540">
              <a:lnSpc>
                <a:spcPct val="100000"/>
              </a:lnSpc>
            </a:pPr>
            <a:r>
              <a:rPr lang="zh-CN" altLang="en-US" spc="-185" dirty="0" smtClean="0"/>
              <a:t>  末端</a:t>
            </a:r>
            <a:r>
              <a:rPr lang="zh-CN" altLang="en-US" spc="-185" dirty="0"/>
              <a:t>执行器的变换</a:t>
            </a:r>
            <a:endParaRPr spc="-155" dirty="0"/>
          </a:p>
        </p:txBody>
      </p:sp>
      <p:sp>
        <p:nvSpPr>
          <p:cNvPr id="3" name="object 3"/>
          <p:cNvSpPr/>
          <p:nvPr/>
        </p:nvSpPr>
        <p:spPr>
          <a:xfrm>
            <a:off x="116606" y="2391181"/>
            <a:ext cx="8610300" cy="2482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-15" dirty="0"/>
              <a:t>Robo1x-1.5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10" dirty="0"/>
              <a:t>44</a:t>
            </a:fld>
            <a:endParaRPr spc="-1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27563" y="2976662"/>
            <a:ext cx="5223300" cy="3471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1335" y="-31061"/>
            <a:ext cx="8441329" cy="1007768"/>
          </a:xfrm>
          <a:prstGeom prst="rect">
            <a:avLst/>
          </a:prstGeom>
        </p:spPr>
        <p:txBody>
          <a:bodyPr vert="horz" wrap="square" lIns="0" tIns="228402" rIns="0" bIns="0" rtlCol="0">
            <a:spAutoFit/>
          </a:bodyPr>
          <a:lstStyle/>
          <a:p>
            <a:pPr marL="1145540">
              <a:lnSpc>
                <a:spcPct val="100000"/>
              </a:lnSpc>
            </a:pPr>
            <a:r>
              <a:rPr lang="zh-CN" altLang="en-US" spc="-185" dirty="0" smtClean="0"/>
              <a:t>   末端</a:t>
            </a:r>
            <a:r>
              <a:rPr lang="zh-CN" altLang="en-US" spc="-185" dirty="0"/>
              <a:t>执行器的变换</a:t>
            </a:r>
            <a:endParaRPr spc="-155" dirty="0"/>
          </a:p>
        </p:txBody>
      </p:sp>
      <p:sp>
        <p:nvSpPr>
          <p:cNvPr id="4" name="object 4"/>
          <p:cNvSpPr/>
          <p:nvPr/>
        </p:nvSpPr>
        <p:spPr>
          <a:xfrm>
            <a:off x="350728" y="2104020"/>
            <a:ext cx="8642999" cy="1157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84672" y="1231378"/>
            <a:ext cx="3223499" cy="677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-15" dirty="0"/>
              <a:t>Robo1x-1.5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10" dirty="0"/>
              <a:t>45</a:t>
            </a:fld>
            <a:endParaRPr spc="-1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335" y="-31061"/>
            <a:ext cx="8441329" cy="1007768"/>
          </a:xfrm>
          <a:prstGeom prst="rect">
            <a:avLst/>
          </a:prstGeom>
        </p:spPr>
        <p:txBody>
          <a:bodyPr vert="horz" wrap="square" lIns="0" tIns="228402" rIns="0" bIns="0" rtlCol="0">
            <a:spAutoFit/>
          </a:bodyPr>
          <a:lstStyle/>
          <a:p>
            <a:pPr marL="2165985">
              <a:lnSpc>
                <a:spcPct val="100000"/>
              </a:lnSpc>
            </a:pPr>
            <a:r>
              <a:rPr lang="zh-CN" altLang="en-US" spc="-335" dirty="0" smtClean="0"/>
              <a:t> 最后</a:t>
            </a:r>
            <a:r>
              <a:rPr lang="zh-CN" altLang="en-US" spc="-335" dirty="0"/>
              <a:t>的变换</a:t>
            </a:r>
            <a:endParaRPr spc="-155" dirty="0"/>
          </a:p>
        </p:txBody>
      </p:sp>
      <p:sp>
        <p:nvSpPr>
          <p:cNvPr id="3" name="object 3"/>
          <p:cNvSpPr/>
          <p:nvPr/>
        </p:nvSpPr>
        <p:spPr>
          <a:xfrm>
            <a:off x="0" y="2730797"/>
            <a:ext cx="4571999" cy="1429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59265" y="1454000"/>
            <a:ext cx="4567799" cy="4461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-15" dirty="0"/>
              <a:t>Robo1x-1.5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10" dirty="0"/>
              <a:t>46</a:t>
            </a:fld>
            <a:endParaRPr spc="-1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0"/>
            <a:ext cx="7162800" cy="15542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6225" marR="269240" algn="ctr">
              <a:lnSpc>
                <a:spcPct val="100200"/>
              </a:lnSpc>
            </a:pPr>
            <a:r>
              <a:rPr lang="zh-CN" altLang="en-US" spc="-225" dirty="0" smtClean="0"/>
              <a:t>斯坦福机械手臂</a:t>
            </a:r>
            <a:r>
              <a:rPr lang="en-US" altLang="zh-CN" spc="-225" dirty="0"/>
              <a:t>(RRP)</a:t>
            </a:r>
            <a:br>
              <a:rPr lang="en-US" altLang="zh-CN" spc="-225" dirty="0"/>
            </a:br>
            <a:r>
              <a:rPr lang="en-US" altLang="zh-CN" spc="-225" dirty="0"/>
              <a:t>DH</a:t>
            </a:r>
            <a:r>
              <a:rPr lang="zh-CN" altLang="en-US" spc="-225" dirty="0"/>
              <a:t>参数</a:t>
            </a:r>
            <a:endParaRPr spc="-28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-15" dirty="0"/>
              <a:t>Robo1x-1.5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10" dirty="0"/>
              <a:t>47</a:t>
            </a:fld>
            <a:endParaRPr spc="-10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517650" y="2382752"/>
          <a:ext cx="6555245" cy="29250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10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1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1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10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10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2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Link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55880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b="1" i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2100" b="1" i="1" spc="-44" baseline="-29761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i</a:t>
                      </a:r>
                      <a:endParaRPr sz="2100" baseline="-29761">
                        <a:latin typeface="Gill Sans MT"/>
                        <a:cs typeface="Gill Sans MT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R="537210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b="1" i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α</a:t>
                      </a:r>
                      <a:r>
                        <a:rPr sz="2100" b="1" i="1" baseline="-29761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i</a:t>
                      </a:r>
                      <a:endParaRPr sz="2100" baseline="-29761">
                        <a:latin typeface="Gill Sans MT"/>
                        <a:cs typeface="Gill Sans MT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b="1" i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2100" b="1" i="1" spc="-52" baseline="-29761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i</a:t>
                      </a:r>
                      <a:endParaRPr sz="2100" baseline="-29761">
                        <a:latin typeface="Gill Sans MT"/>
                        <a:cs typeface="Gill Sans MT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b="1" spc="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θ</a:t>
                      </a:r>
                      <a:r>
                        <a:rPr sz="1950" b="1" spc="89" baseline="-3205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endParaRPr sz="1950" baseline="-32051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4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1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547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73075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-90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u="heavy" spc="-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u="heavy" spc="65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1950" b="1" spc="97" baseline="-32051" dirty="0">
                          <a:latin typeface="Arial"/>
                          <a:cs typeface="Arial"/>
                        </a:rPr>
                        <a:t>1</a:t>
                      </a:r>
                      <a:endParaRPr sz="1950" baseline="-32051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2031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4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2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547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14350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90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i="1" spc="35" dirty="0">
                          <a:latin typeface="Arial Narrow"/>
                          <a:cs typeface="Arial Narrow"/>
                        </a:rPr>
                        <a:t>d</a:t>
                      </a:r>
                      <a:r>
                        <a:rPr sz="2100" i="1" spc="52" baseline="-29761" dirty="0">
                          <a:latin typeface="Palatino Linotype"/>
                          <a:cs typeface="Palatino Linotype"/>
                        </a:rPr>
                        <a:t>2</a:t>
                      </a:r>
                      <a:endParaRPr sz="2100" baseline="-29761">
                        <a:latin typeface="Palatino Linotype"/>
                        <a:cs typeface="Palatino Linotype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000" u="heavy" spc="-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u="heavy" spc="65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1950" b="1" spc="97" baseline="-32051" dirty="0">
                          <a:latin typeface="Arial"/>
                          <a:cs typeface="Arial"/>
                        </a:rPr>
                        <a:t>2</a:t>
                      </a:r>
                      <a:endParaRPr sz="1950" baseline="-32051">
                        <a:latin typeface="Arial"/>
                        <a:cs typeface="Arial"/>
                      </a:endParaRPr>
                    </a:p>
                  </a:txBody>
                  <a:tcPr marL="0" marR="0" marT="1778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20319">
                      <a:solidFill>
                        <a:srgbClr val="000000"/>
                      </a:solidFill>
                      <a:prstDash val="solid"/>
                    </a:lnT>
                    <a:lnB w="2031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14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3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547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i="1" u="heavy" spc="-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i="1" u="heavy" spc="-3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2100" b="1" i="1" spc="-52" baseline="-29761" dirty="0">
                          <a:latin typeface="Gill Sans MT"/>
                          <a:cs typeface="Gill Sans MT"/>
                        </a:rPr>
                        <a:t>3</a:t>
                      </a:r>
                      <a:endParaRPr sz="2100" baseline="-29761">
                        <a:latin typeface="Gill Sans MT"/>
                        <a:cs typeface="Gill Sans MT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2031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1778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2031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14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4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547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73075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-90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1778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2031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u="heavy" spc="-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u="heavy" spc="65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1950" b="1" spc="97" baseline="-32051" dirty="0">
                          <a:latin typeface="Arial"/>
                          <a:cs typeface="Arial"/>
                        </a:rPr>
                        <a:t>4</a:t>
                      </a:r>
                      <a:endParaRPr sz="1950" baseline="-32051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2031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14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5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547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14350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90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000" u="heavy" spc="-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u="heavy" spc="65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1950" b="1" spc="97" baseline="-32051" dirty="0">
                          <a:latin typeface="Arial"/>
                          <a:cs typeface="Arial"/>
                        </a:rPr>
                        <a:t>5</a:t>
                      </a:r>
                      <a:endParaRPr sz="1950" baseline="-32051">
                        <a:latin typeface="Arial"/>
                        <a:cs typeface="Arial"/>
                      </a:endParaRPr>
                    </a:p>
                  </a:txBody>
                  <a:tcPr marL="0" marR="0" marT="1778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20319">
                      <a:solidFill>
                        <a:srgbClr val="000000"/>
                      </a:solidFill>
                      <a:prstDash val="solid"/>
                    </a:lnT>
                    <a:lnB w="2031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14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6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547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i="1" spc="35" dirty="0">
                          <a:latin typeface="Arial Narrow"/>
                          <a:cs typeface="Arial Narrow"/>
                        </a:rPr>
                        <a:t>d</a:t>
                      </a:r>
                      <a:r>
                        <a:rPr sz="2100" i="1" spc="52" baseline="-29761" dirty="0">
                          <a:latin typeface="Palatino Linotype"/>
                          <a:cs typeface="Palatino Linotype"/>
                        </a:rPr>
                        <a:t>6</a:t>
                      </a:r>
                      <a:endParaRPr sz="2100" baseline="-29761">
                        <a:latin typeface="Palatino Linotype"/>
                        <a:cs typeface="Palatino Linotype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000" u="heavy" spc="-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u="heavy" spc="65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1950" b="1" spc="97" baseline="-32051" dirty="0">
                          <a:latin typeface="Arial"/>
                          <a:cs typeface="Arial"/>
                        </a:rPr>
                        <a:t>6</a:t>
                      </a:r>
                      <a:endParaRPr sz="1950" baseline="-32051">
                        <a:latin typeface="Arial"/>
                        <a:cs typeface="Arial"/>
                      </a:endParaRPr>
                    </a:p>
                  </a:txBody>
                  <a:tcPr marL="0" marR="0" marT="1778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20319">
                      <a:solidFill>
                        <a:srgbClr val="000000"/>
                      </a:solidFill>
                      <a:prstDash val="solid"/>
                    </a:lnT>
                    <a:lnB w="2031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3219590" y="5603529"/>
            <a:ext cx="485330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altLang="en-US" sz="3200" b="1" u="heavy" spc="-60" dirty="0">
                <a:latin typeface="Arial"/>
                <a:cs typeface="Arial"/>
              </a:rPr>
              <a:t>粗体 </a:t>
            </a:r>
            <a:r>
              <a:rPr lang="zh-CN" altLang="en-US" sz="3200" b="1" spc="25" dirty="0">
                <a:latin typeface="Arial"/>
                <a:cs typeface="Arial"/>
              </a:rPr>
              <a:t>是关节变量</a:t>
            </a:r>
            <a:endParaRPr lang="zh-CN" altLang="en-US" sz="32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68328" y="1077238"/>
            <a:ext cx="3445199" cy="2503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1335" y="-31061"/>
            <a:ext cx="8441329" cy="1007768"/>
          </a:xfrm>
          <a:prstGeom prst="rect">
            <a:avLst/>
          </a:prstGeom>
        </p:spPr>
        <p:txBody>
          <a:bodyPr vert="horz" wrap="square" lIns="0" tIns="228402" rIns="0" bIns="0" rtlCol="0">
            <a:spAutoFit/>
          </a:bodyPr>
          <a:lstStyle/>
          <a:p>
            <a:pPr marL="1501140">
              <a:lnSpc>
                <a:spcPct val="100000"/>
              </a:lnSpc>
            </a:pPr>
            <a:r>
              <a:rPr lang="zh-CN" altLang="en-US" spc="-180" dirty="0" smtClean="0"/>
              <a:t>  链接</a:t>
            </a:r>
            <a:r>
              <a:rPr lang="en-US" altLang="zh-CN" spc="-180" dirty="0"/>
              <a:t>1:</a:t>
            </a:r>
            <a:r>
              <a:rPr lang="zh-CN" altLang="en-US" spc="-180" dirty="0"/>
              <a:t>转动关节</a:t>
            </a:r>
            <a:endParaRPr spc="-10" dirty="0"/>
          </a:p>
        </p:txBody>
      </p:sp>
      <p:sp>
        <p:nvSpPr>
          <p:cNvPr id="4" name="object 4"/>
          <p:cNvSpPr/>
          <p:nvPr/>
        </p:nvSpPr>
        <p:spPr>
          <a:xfrm>
            <a:off x="244897" y="3928269"/>
            <a:ext cx="5513399" cy="2267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38546" y="1120992"/>
          <a:ext cx="3174745" cy="21069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49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49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49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09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Link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24765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b="1" i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425" b="1" i="1" spc="-30" baseline="-32163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i</a:t>
                      </a:r>
                      <a:endParaRPr sz="1425" baseline="-32163">
                        <a:latin typeface="Gill Sans MT"/>
                        <a:cs typeface="Gill Sans MT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b="1" i="1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α</a:t>
                      </a:r>
                      <a:r>
                        <a:rPr sz="1425" b="1" i="1" spc="22" baseline="-32163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i</a:t>
                      </a:r>
                      <a:endParaRPr sz="1425" baseline="-32163">
                        <a:latin typeface="Gill Sans MT"/>
                        <a:cs typeface="Gill Sans MT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b="1" i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425" b="1" i="1" spc="-30" baseline="-32163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i</a:t>
                      </a:r>
                      <a:endParaRPr sz="1425" baseline="-32163">
                        <a:latin typeface="Gill Sans MT"/>
                        <a:cs typeface="Gill Sans MT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R="233679" algn="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θ</a:t>
                      </a:r>
                      <a:r>
                        <a:rPr sz="1350" b="1" baseline="-339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endParaRPr sz="1350" baseline="-3395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9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1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marL="26606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spc="-60" dirty="0">
                          <a:latin typeface="Arial Unicode MS"/>
                          <a:cs typeface="Arial Unicode MS"/>
                        </a:rPr>
                        <a:t>-90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marR="216535"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u="heavy" spc="-3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u="heavy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1350" b="1" baseline="-33950" dirty="0">
                          <a:latin typeface="Arial"/>
                          <a:cs typeface="Arial"/>
                        </a:rPr>
                        <a:t>1</a:t>
                      </a:r>
                      <a:endParaRPr sz="1350" baseline="-3395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4223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9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2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06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spc="-80" dirty="0">
                          <a:latin typeface="Arial Unicode MS"/>
                          <a:cs typeface="Arial Unicode MS"/>
                        </a:rPr>
                        <a:t>90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i="1" spc="30" dirty="0">
                          <a:latin typeface="Arial Narrow"/>
                          <a:cs typeface="Arial Narrow"/>
                        </a:rPr>
                        <a:t>d</a:t>
                      </a:r>
                      <a:r>
                        <a:rPr sz="1425" i="1" spc="44" baseline="-32163" dirty="0">
                          <a:latin typeface="Palatino Linotype"/>
                          <a:cs typeface="Palatino Linotype"/>
                        </a:rPr>
                        <a:t>2</a:t>
                      </a:r>
                      <a:endParaRPr sz="1425" baseline="-32163">
                        <a:latin typeface="Palatino Linotype"/>
                        <a:cs typeface="Palatino Linotype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6535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u="heavy" spc="-3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u="heavy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1350" b="1" baseline="-33950" dirty="0">
                          <a:latin typeface="Arial"/>
                          <a:cs typeface="Arial"/>
                        </a:rPr>
                        <a:t>2</a:t>
                      </a:r>
                      <a:endParaRPr sz="1350" baseline="-3395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4223">
                      <a:solidFill>
                        <a:srgbClr val="000000"/>
                      </a:solidFill>
                      <a:prstDash val="solid"/>
                    </a:lnT>
                    <a:lnB w="14223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9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3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06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i="1" u="heavy" spc="-3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i="1" u="heavy" spc="-2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425" b="1" i="1" spc="-30" baseline="-32163" dirty="0">
                          <a:latin typeface="Gill Sans MT"/>
                          <a:cs typeface="Gill Sans MT"/>
                        </a:rPr>
                        <a:t>3</a:t>
                      </a:r>
                      <a:endParaRPr sz="1425" baseline="-32163">
                        <a:latin typeface="Gill Sans MT"/>
                        <a:cs typeface="Gill Sans MT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422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8445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349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4223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9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4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06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spc="-60" dirty="0">
                          <a:latin typeface="Arial Unicode MS"/>
                          <a:cs typeface="Arial Unicode MS"/>
                        </a:rPr>
                        <a:t>-90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349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4223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6535"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u="heavy" spc="-3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u="heavy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1350" b="1" baseline="-33950" dirty="0">
                          <a:latin typeface="Arial"/>
                          <a:cs typeface="Arial"/>
                        </a:rPr>
                        <a:t>4</a:t>
                      </a:r>
                      <a:endParaRPr sz="1350" baseline="-3395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4223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9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5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06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spc="-80" dirty="0">
                          <a:latin typeface="Arial Unicode MS"/>
                          <a:cs typeface="Arial Unicode MS"/>
                        </a:rPr>
                        <a:t>90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6535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u="heavy" spc="-3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u="heavy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1350" b="1" baseline="-33950" dirty="0">
                          <a:latin typeface="Arial"/>
                          <a:cs typeface="Arial"/>
                        </a:rPr>
                        <a:t>5</a:t>
                      </a:r>
                      <a:endParaRPr sz="1350" baseline="-3395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4223">
                      <a:solidFill>
                        <a:srgbClr val="000000"/>
                      </a:solidFill>
                      <a:prstDash val="solid"/>
                    </a:lnT>
                    <a:lnB w="14223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9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6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06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i="1" spc="30" dirty="0">
                          <a:latin typeface="Arial Narrow"/>
                          <a:cs typeface="Arial Narrow"/>
                        </a:rPr>
                        <a:t>d</a:t>
                      </a:r>
                      <a:r>
                        <a:rPr sz="1425" i="1" spc="44" baseline="-32163" dirty="0">
                          <a:latin typeface="Palatino Linotype"/>
                          <a:cs typeface="Palatino Linotype"/>
                        </a:rPr>
                        <a:t>6</a:t>
                      </a:r>
                      <a:endParaRPr sz="1425" baseline="-32163">
                        <a:latin typeface="Palatino Linotype"/>
                        <a:cs typeface="Palatino Linotype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6535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u="heavy" spc="-3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u="heavy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1350" b="1" baseline="-33950" dirty="0">
                          <a:latin typeface="Arial"/>
                          <a:cs typeface="Arial"/>
                        </a:rPr>
                        <a:t>6</a:t>
                      </a:r>
                      <a:endParaRPr sz="1350" baseline="-3395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4223">
                      <a:solidFill>
                        <a:srgbClr val="000000"/>
                      </a:solidFill>
                      <a:prstDash val="solid"/>
                    </a:lnT>
                    <a:lnB w="14223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5362280" y="935648"/>
            <a:ext cx="3781719" cy="5723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-15" dirty="0"/>
              <a:t>Robo1x-1.5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10" dirty="0"/>
              <a:t>48</a:t>
            </a:fld>
            <a:endParaRPr spc="-1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68242" y="863977"/>
            <a:ext cx="4271645" cy="5967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R="227965" algn="r">
              <a:lnSpc>
                <a:spcPct val="100000"/>
              </a:lnSpc>
              <a:spcBef>
                <a:spcPts val="1035"/>
              </a:spcBef>
              <a:tabLst>
                <a:tab pos="927100" algn="l"/>
              </a:tabLst>
            </a:pPr>
            <a:r>
              <a:rPr sz="1100" b="1" spc="-15" dirty="0">
                <a:solidFill>
                  <a:srgbClr val="0A1B55"/>
                </a:solidFill>
                <a:latin typeface="Arial"/>
                <a:cs typeface="Arial"/>
              </a:rPr>
              <a:t>Robo1x-1.5	</a:t>
            </a:r>
            <a:r>
              <a:rPr sz="1100" b="1" spc="-10" dirty="0">
                <a:solidFill>
                  <a:srgbClr val="0A1B55"/>
                </a:solidFill>
                <a:latin typeface="Arial"/>
                <a:cs typeface="Arial"/>
              </a:rPr>
              <a:t>49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68242" y="863977"/>
            <a:ext cx="4271400" cy="596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1335" y="-31061"/>
            <a:ext cx="8441329" cy="1007768"/>
          </a:xfrm>
          <a:prstGeom prst="rect">
            <a:avLst/>
          </a:prstGeom>
        </p:spPr>
        <p:txBody>
          <a:bodyPr vert="horz" wrap="square" lIns="0" tIns="228402" rIns="0" bIns="0" rtlCol="0">
            <a:spAutoFit/>
          </a:bodyPr>
          <a:lstStyle/>
          <a:p>
            <a:pPr marL="1501140">
              <a:lnSpc>
                <a:spcPct val="100000"/>
              </a:lnSpc>
            </a:pPr>
            <a:r>
              <a:rPr lang="zh-CN" altLang="en-US" spc="-180" dirty="0" smtClean="0"/>
              <a:t>   链接</a:t>
            </a:r>
            <a:r>
              <a:rPr lang="en-US" altLang="zh-CN" spc="-180" dirty="0" smtClean="0"/>
              <a:t>2:</a:t>
            </a:r>
            <a:r>
              <a:rPr lang="zh-CN" altLang="en-US" spc="-180" dirty="0"/>
              <a:t>转动关节</a:t>
            </a:r>
            <a:endParaRPr spc="-10" dirty="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38546" y="1120992"/>
          <a:ext cx="3174745" cy="21069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49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49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49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09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Link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24765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b="1" i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425" b="1" i="1" spc="-30" baseline="-32163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i</a:t>
                      </a:r>
                      <a:endParaRPr sz="1425" baseline="-32163">
                        <a:latin typeface="Gill Sans MT"/>
                        <a:cs typeface="Gill Sans MT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b="1" i="1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α</a:t>
                      </a:r>
                      <a:r>
                        <a:rPr sz="1425" b="1" i="1" spc="22" baseline="-32163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i</a:t>
                      </a:r>
                      <a:endParaRPr sz="1425" baseline="-32163">
                        <a:latin typeface="Gill Sans MT"/>
                        <a:cs typeface="Gill Sans MT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b="1" i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425" b="1" i="1" spc="-30" baseline="-32163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i</a:t>
                      </a:r>
                      <a:endParaRPr sz="1425" baseline="-32163">
                        <a:latin typeface="Gill Sans MT"/>
                        <a:cs typeface="Gill Sans MT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R="233679" algn="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θ</a:t>
                      </a:r>
                      <a:r>
                        <a:rPr sz="1350" b="1" baseline="-339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endParaRPr sz="1350" baseline="-3395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9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1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06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spc="-60" dirty="0">
                          <a:latin typeface="Arial Unicode MS"/>
                          <a:cs typeface="Arial Unicode MS"/>
                        </a:rPr>
                        <a:t>-90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6535"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u="heavy" spc="-3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u="heavy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1350" b="1" baseline="-33950" dirty="0">
                          <a:latin typeface="Arial"/>
                          <a:cs typeface="Arial"/>
                        </a:rPr>
                        <a:t>1</a:t>
                      </a:r>
                      <a:endParaRPr sz="1350" baseline="-3395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4223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9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2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marL="26606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spc="-80" dirty="0">
                          <a:latin typeface="Arial Unicode MS"/>
                          <a:cs typeface="Arial Unicode MS"/>
                        </a:rPr>
                        <a:t>90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i="1" spc="30" dirty="0">
                          <a:latin typeface="Arial Narrow"/>
                          <a:cs typeface="Arial Narrow"/>
                        </a:rPr>
                        <a:t>d</a:t>
                      </a:r>
                      <a:r>
                        <a:rPr sz="1425" i="1" spc="44" baseline="-32163" dirty="0">
                          <a:latin typeface="Palatino Linotype"/>
                          <a:cs typeface="Palatino Linotype"/>
                        </a:rPr>
                        <a:t>2</a:t>
                      </a:r>
                      <a:endParaRPr sz="1425" baseline="-32163">
                        <a:latin typeface="Palatino Linotype"/>
                        <a:cs typeface="Palatino Linotype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marR="216535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u="heavy" spc="-3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u="heavy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1350" b="1" baseline="-33950" dirty="0">
                          <a:latin typeface="Arial"/>
                          <a:cs typeface="Arial"/>
                        </a:rPr>
                        <a:t>2</a:t>
                      </a:r>
                      <a:endParaRPr sz="1350" baseline="-3395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4223">
                      <a:solidFill>
                        <a:srgbClr val="000000"/>
                      </a:solidFill>
                      <a:prstDash val="solid"/>
                    </a:lnT>
                    <a:lnB w="14223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9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3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06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i="1" u="heavy" spc="-3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i="1" u="heavy" spc="-2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425" b="1" i="1" spc="-30" baseline="-32163" dirty="0">
                          <a:latin typeface="Gill Sans MT"/>
                          <a:cs typeface="Gill Sans MT"/>
                        </a:rPr>
                        <a:t>3</a:t>
                      </a:r>
                      <a:endParaRPr sz="1425" baseline="-32163">
                        <a:latin typeface="Gill Sans MT"/>
                        <a:cs typeface="Gill Sans MT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422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8445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349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4223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9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4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06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spc="-60" dirty="0">
                          <a:latin typeface="Arial Unicode MS"/>
                          <a:cs typeface="Arial Unicode MS"/>
                        </a:rPr>
                        <a:t>-90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349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4223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6535"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u="heavy" spc="-3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u="heavy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1350" b="1" baseline="-33950" dirty="0">
                          <a:latin typeface="Arial"/>
                          <a:cs typeface="Arial"/>
                        </a:rPr>
                        <a:t>4</a:t>
                      </a:r>
                      <a:endParaRPr sz="1350" baseline="-3395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4223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9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5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06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spc="-80" dirty="0">
                          <a:latin typeface="Arial Unicode MS"/>
                          <a:cs typeface="Arial Unicode MS"/>
                        </a:rPr>
                        <a:t>90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6535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u="heavy" spc="-3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u="heavy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1350" b="1" baseline="-33950" dirty="0">
                          <a:latin typeface="Arial"/>
                          <a:cs typeface="Arial"/>
                        </a:rPr>
                        <a:t>5</a:t>
                      </a:r>
                      <a:endParaRPr sz="1350" baseline="-3395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4223">
                      <a:solidFill>
                        <a:srgbClr val="000000"/>
                      </a:solidFill>
                      <a:prstDash val="solid"/>
                    </a:lnT>
                    <a:lnB w="14223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9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6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06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i="1" spc="30" dirty="0">
                          <a:latin typeface="Arial Narrow"/>
                          <a:cs typeface="Arial Narrow"/>
                        </a:rPr>
                        <a:t>d</a:t>
                      </a:r>
                      <a:r>
                        <a:rPr sz="1425" i="1" spc="44" baseline="-32163" dirty="0">
                          <a:latin typeface="Palatino Linotype"/>
                          <a:cs typeface="Palatino Linotype"/>
                        </a:rPr>
                        <a:t>6</a:t>
                      </a:r>
                      <a:endParaRPr sz="1425" baseline="-32163">
                        <a:latin typeface="Palatino Linotype"/>
                        <a:cs typeface="Palatino Linotype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6535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u="heavy" spc="-3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u="heavy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1350" b="1" baseline="-33950" dirty="0">
                          <a:latin typeface="Arial"/>
                          <a:cs typeface="Arial"/>
                        </a:rPr>
                        <a:t>6</a:t>
                      </a:r>
                      <a:endParaRPr sz="1350" baseline="-3395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4223">
                      <a:solidFill>
                        <a:srgbClr val="000000"/>
                      </a:solidFill>
                      <a:prstDash val="solid"/>
                    </a:lnT>
                    <a:lnB w="14223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300481" y="3956582"/>
            <a:ext cx="5556299" cy="227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335" y="-31061"/>
            <a:ext cx="8441329" cy="1007768"/>
          </a:xfrm>
          <a:prstGeom prst="rect">
            <a:avLst/>
          </a:prstGeom>
        </p:spPr>
        <p:txBody>
          <a:bodyPr vert="horz" wrap="square" lIns="0" tIns="228402" rIns="0" bIns="0" rtlCol="0">
            <a:spAutoFit/>
          </a:bodyPr>
          <a:lstStyle/>
          <a:p>
            <a:pPr marL="1518285" algn="l">
              <a:lnSpc>
                <a:spcPct val="100000"/>
              </a:lnSpc>
            </a:pPr>
            <a:r>
              <a:rPr lang="zh-CN" altLang="en-US" spc="-275" dirty="0" smtClean="0"/>
              <a:t>            自由度</a:t>
            </a:r>
            <a:endParaRPr spc="-250" dirty="0"/>
          </a:p>
        </p:txBody>
      </p:sp>
      <p:sp>
        <p:nvSpPr>
          <p:cNvPr id="4" name="object 4"/>
          <p:cNvSpPr txBox="1"/>
          <p:nvPr/>
        </p:nvSpPr>
        <p:spPr>
          <a:xfrm>
            <a:off x="7786423" y="645255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15" dirty="0">
                <a:solidFill>
                  <a:srgbClr val="0A1B55"/>
                </a:solidFill>
                <a:latin typeface="Arial"/>
                <a:cs typeface="Arial"/>
              </a:rPr>
              <a:t>Robo1x-1.5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10" dirty="0"/>
              <a:t>5</a:t>
            </a:fld>
            <a:endParaRPr spc="-10" dirty="0"/>
          </a:p>
        </p:txBody>
      </p:sp>
      <p:sp>
        <p:nvSpPr>
          <p:cNvPr id="6" name="文本框 5"/>
          <p:cNvSpPr txBox="1"/>
          <p:nvPr/>
        </p:nvSpPr>
        <p:spPr>
          <a:xfrm>
            <a:off x="1295400" y="16002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约束方程：</a:t>
            </a:r>
            <a:endParaRPr lang="zh-CN" altLang="en-US" sz="28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123420"/>
            <a:ext cx="3434273" cy="11372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564736" y="3783891"/>
                <a:ext cx="6512464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zh-CN" sz="2800" dirty="0" smtClean="0">
                    <a:solidFill>
                      <a:prstClr val="black"/>
                    </a:solidFill>
                  </a:rPr>
                  <a:t>	</a:t>
                </a:r>
                <a:r>
                  <a:rPr lang="zh-CN" altLang="en-US" sz="2800" dirty="0" smtClean="0">
                    <a:solidFill>
                      <a:prstClr val="black"/>
                    </a:solidFill>
                  </a:rPr>
                  <a:t>这里</a:t>
                </a:r>
                <a:r>
                  <a:rPr lang="en-US" altLang="zh-CN" sz="2800" dirty="0">
                    <a:solidFill>
                      <a:prstClr val="black"/>
                    </a:solidFill>
                  </a:rPr>
                  <a:t>F</a:t>
                </a:r>
                <a:r>
                  <a:rPr lang="zh-CN" altLang="en-US" sz="2800" dirty="0">
                    <a:solidFill>
                      <a:prstClr val="black"/>
                    </a:solidFill>
                  </a:rPr>
                  <a:t>是</a:t>
                </a:r>
                <a:r>
                  <a:rPr lang="en-US" altLang="zh-CN" sz="2800" dirty="0">
                    <a:solidFill>
                      <a:prstClr val="black"/>
                    </a:solidFill>
                  </a:rPr>
                  <a:t>DOF</a:t>
                </a:r>
                <a:r>
                  <a:rPr lang="zh-CN" altLang="en-US" sz="2800" dirty="0">
                    <a:solidFill>
                      <a:prstClr val="black"/>
                    </a:solidFill>
                  </a:rPr>
                  <a:t>数，</a:t>
                </a:r>
                <a:r>
                  <a:rPr lang="en-US" altLang="zh-CN" sz="2800" dirty="0">
                    <a:solidFill>
                      <a:prstClr val="black"/>
                    </a:solidFill>
                  </a:rPr>
                  <a:t>n</a:t>
                </a:r>
                <a:r>
                  <a:rPr lang="zh-CN" altLang="en-US" sz="2800" dirty="0">
                    <a:solidFill>
                      <a:prstClr val="black"/>
                    </a:solidFill>
                  </a:rPr>
                  <a:t>是链接数，</a:t>
                </a:r>
                <a:r>
                  <a:rPr lang="en-US" altLang="zh-CN" sz="2800" dirty="0">
                    <a:solidFill>
                      <a:prstClr val="black"/>
                    </a:solidFill>
                  </a:rPr>
                  <a:t>j</a:t>
                </a:r>
                <a:r>
                  <a:rPr lang="zh-CN" altLang="en-US" sz="2800" dirty="0">
                    <a:solidFill>
                      <a:prstClr val="black"/>
                    </a:solidFill>
                  </a:rPr>
                  <a:t>是关节结合数，</a:t>
                </a:r>
                <a:r>
                  <a:rPr lang="el-GR" altLang="zh-CN" sz="2800" dirty="0">
                    <a:solidFill>
                      <a:prstClr val="black"/>
                    </a:solidFill>
                  </a:rPr>
                  <a:t>λ</a:t>
                </a:r>
                <a:r>
                  <a:rPr lang="zh-CN" altLang="en-US" sz="2800" dirty="0">
                    <a:solidFill>
                      <a:prstClr val="black"/>
                    </a:solidFill>
                  </a:rPr>
                  <a:t>是空间中的</a:t>
                </a:r>
                <a:r>
                  <a:rPr lang="en-US" altLang="zh-CN" sz="2800" dirty="0">
                    <a:solidFill>
                      <a:prstClr val="black"/>
                    </a:solidFill>
                  </a:rPr>
                  <a:t>DOF</a:t>
                </a:r>
                <a:r>
                  <a:rPr lang="zh-CN" altLang="en-US" sz="2800" dirty="0">
                    <a:solidFill>
                      <a:prstClr val="black"/>
                    </a:solidFill>
                  </a:rPr>
                  <a:t>数</a:t>
                </a:r>
                <a:r>
                  <a:rPr lang="en-US" altLang="zh-CN" sz="2800" dirty="0">
                    <a:solidFill>
                      <a:prstClr val="black"/>
                    </a:solidFill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zh-CN" altLang="en-US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800" dirty="0" smtClean="0">
                    <a:solidFill>
                      <a:prstClr val="black"/>
                    </a:solidFill>
                  </a:rPr>
                  <a:t>是</a:t>
                </a:r>
                <a:r>
                  <a:rPr lang="zh-CN" altLang="en-US" sz="2800" dirty="0">
                    <a:solidFill>
                      <a:prstClr val="black"/>
                    </a:solidFill>
                  </a:rPr>
                  <a:t>关节联合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zh-CN" alt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prstClr val="black"/>
                    </a:solidFill>
                  </a:rPr>
                  <a:t>所允许的</a:t>
                </a:r>
                <a:r>
                  <a:rPr lang="en-US" altLang="zh-CN" sz="2800" dirty="0">
                    <a:solidFill>
                      <a:prstClr val="black"/>
                    </a:solidFill>
                  </a:rPr>
                  <a:t>DOF</a:t>
                </a:r>
                <a:r>
                  <a:rPr lang="zh-CN" altLang="en-US" sz="2800" dirty="0">
                    <a:solidFill>
                      <a:prstClr val="black"/>
                    </a:solidFill>
                  </a:rPr>
                  <a:t>数</a:t>
                </a: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736" y="3783891"/>
                <a:ext cx="6512464" cy="1384995"/>
              </a:xfrm>
              <a:prstGeom prst="rect">
                <a:avLst/>
              </a:prstGeom>
              <a:blipFill>
                <a:blip r:embed="rId3"/>
                <a:stretch>
                  <a:fillRect l="-1966" t="-6608" b="-123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12676" y="1128342"/>
            <a:ext cx="3931285" cy="5539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2508885">
              <a:lnSpc>
                <a:spcPct val="100000"/>
              </a:lnSpc>
              <a:tabLst>
                <a:tab pos="3436620" algn="l"/>
              </a:tabLst>
            </a:pPr>
            <a:r>
              <a:rPr sz="1100" b="1" spc="-15" dirty="0">
                <a:solidFill>
                  <a:srgbClr val="0A1B55"/>
                </a:solidFill>
                <a:latin typeface="Arial"/>
                <a:cs typeface="Arial"/>
              </a:rPr>
              <a:t>Robo1x-1.5	</a:t>
            </a:r>
            <a:r>
              <a:rPr sz="1100" b="1" spc="-10" dirty="0">
                <a:solidFill>
                  <a:srgbClr val="0A1B55"/>
                </a:solidFill>
                <a:latin typeface="Arial"/>
                <a:cs typeface="Arial"/>
              </a:rPr>
              <a:t>50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12676" y="1128342"/>
            <a:ext cx="3931200" cy="5538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1335" y="-31061"/>
            <a:ext cx="8441329" cy="1007768"/>
          </a:xfrm>
          <a:prstGeom prst="rect">
            <a:avLst/>
          </a:prstGeom>
        </p:spPr>
        <p:txBody>
          <a:bodyPr vert="horz" wrap="square" lIns="0" tIns="228402" rIns="0" bIns="0" rtlCol="0">
            <a:spAutoFit/>
          </a:bodyPr>
          <a:lstStyle/>
          <a:p>
            <a:pPr marL="1407160">
              <a:lnSpc>
                <a:spcPct val="100000"/>
              </a:lnSpc>
            </a:pPr>
            <a:r>
              <a:rPr lang="zh-CN" altLang="en-US" spc="-180" dirty="0" smtClean="0"/>
              <a:t>   链接</a:t>
            </a:r>
            <a:r>
              <a:rPr lang="en-US" altLang="zh-CN" spc="-180" dirty="0"/>
              <a:t>3:</a:t>
            </a:r>
            <a:r>
              <a:rPr lang="zh-CN" altLang="en-US" spc="-180" dirty="0"/>
              <a:t>移动关节</a:t>
            </a:r>
            <a:endParaRPr spc="-10" dirty="0"/>
          </a:p>
        </p:txBody>
      </p:sp>
      <p:sp>
        <p:nvSpPr>
          <p:cNvPr id="5" name="object 5"/>
          <p:cNvSpPr/>
          <p:nvPr/>
        </p:nvSpPr>
        <p:spPr>
          <a:xfrm>
            <a:off x="660274" y="3910171"/>
            <a:ext cx="4716899" cy="2169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38546" y="1120992"/>
          <a:ext cx="3174745" cy="21069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49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49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49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09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Link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24765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b="1" i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425" b="1" i="1" spc="-30" baseline="-32163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i</a:t>
                      </a:r>
                      <a:endParaRPr sz="1425" baseline="-32163">
                        <a:latin typeface="Gill Sans MT"/>
                        <a:cs typeface="Gill Sans MT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b="1" i="1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α</a:t>
                      </a:r>
                      <a:r>
                        <a:rPr sz="1425" b="1" i="1" spc="22" baseline="-32163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i</a:t>
                      </a:r>
                      <a:endParaRPr sz="1425" baseline="-32163">
                        <a:latin typeface="Gill Sans MT"/>
                        <a:cs typeface="Gill Sans MT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b="1" i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425" b="1" i="1" spc="-30" baseline="-32163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i</a:t>
                      </a:r>
                      <a:endParaRPr sz="1425" baseline="-32163">
                        <a:latin typeface="Gill Sans MT"/>
                        <a:cs typeface="Gill Sans MT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R="233679" algn="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θ</a:t>
                      </a:r>
                      <a:r>
                        <a:rPr sz="1350" b="1" baseline="-339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endParaRPr sz="1350" baseline="-3395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9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1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06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spc="-60" dirty="0">
                          <a:latin typeface="Arial Unicode MS"/>
                          <a:cs typeface="Arial Unicode MS"/>
                        </a:rPr>
                        <a:t>-90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6535"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u="heavy" spc="-3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u="heavy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1350" b="1" baseline="-33950" dirty="0">
                          <a:latin typeface="Arial"/>
                          <a:cs typeface="Arial"/>
                        </a:rPr>
                        <a:t>1</a:t>
                      </a:r>
                      <a:endParaRPr sz="1350" baseline="-3395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4223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9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2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06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spc="-80" dirty="0">
                          <a:latin typeface="Arial Unicode MS"/>
                          <a:cs typeface="Arial Unicode MS"/>
                        </a:rPr>
                        <a:t>90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i="1" spc="30" dirty="0">
                          <a:latin typeface="Arial Narrow"/>
                          <a:cs typeface="Arial Narrow"/>
                        </a:rPr>
                        <a:t>d</a:t>
                      </a:r>
                      <a:r>
                        <a:rPr sz="1425" i="1" spc="44" baseline="-32163" dirty="0">
                          <a:latin typeface="Palatino Linotype"/>
                          <a:cs typeface="Palatino Linotype"/>
                        </a:rPr>
                        <a:t>2</a:t>
                      </a:r>
                      <a:endParaRPr sz="1425" baseline="-32163">
                        <a:latin typeface="Palatino Linotype"/>
                        <a:cs typeface="Palatino Linotype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6535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u="heavy" spc="-3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u="heavy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1350" b="1" baseline="-33950" dirty="0">
                          <a:latin typeface="Arial"/>
                          <a:cs typeface="Arial"/>
                        </a:rPr>
                        <a:t>2</a:t>
                      </a:r>
                      <a:endParaRPr sz="1350" baseline="-3395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4223">
                      <a:solidFill>
                        <a:srgbClr val="000000"/>
                      </a:solidFill>
                      <a:prstDash val="solid"/>
                    </a:lnT>
                    <a:lnB w="14223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9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3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marL="26606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i="1" u="heavy" spc="-3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i="1" u="heavy" spc="-2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425" b="1" i="1" spc="-30" baseline="-32163" dirty="0">
                          <a:latin typeface="Gill Sans MT"/>
                          <a:cs typeface="Gill Sans MT"/>
                        </a:rPr>
                        <a:t>3</a:t>
                      </a:r>
                      <a:endParaRPr sz="1425" baseline="-32163">
                        <a:latin typeface="Gill Sans MT"/>
                        <a:cs typeface="Gill Sans MT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4223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marR="258445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349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4223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9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4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06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spc="-60" dirty="0">
                          <a:latin typeface="Arial Unicode MS"/>
                          <a:cs typeface="Arial Unicode MS"/>
                        </a:rPr>
                        <a:t>-90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349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4223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6535"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u="heavy" spc="-3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u="heavy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1350" b="1" baseline="-33950" dirty="0">
                          <a:latin typeface="Arial"/>
                          <a:cs typeface="Arial"/>
                        </a:rPr>
                        <a:t>4</a:t>
                      </a:r>
                      <a:endParaRPr sz="1350" baseline="-3395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4223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9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5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06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spc="-80" dirty="0">
                          <a:latin typeface="Arial Unicode MS"/>
                          <a:cs typeface="Arial Unicode MS"/>
                        </a:rPr>
                        <a:t>90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6535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u="heavy" spc="-3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u="heavy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1350" b="1" baseline="-33950" dirty="0">
                          <a:latin typeface="Arial"/>
                          <a:cs typeface="Arial"/>
                        </a:rPr>
                        <a:t>5</a:t>
                      </a:r>
                      <a:endParaRPr sz="1350" baseline="-3395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4223">
                      <a:solidFill>
                        <a:srgbClr val="000000"/>
                      </a:solidFill>
                      <a:prstDash val="solid"/>
                    </a:lnT>
                    <a:lnB w="14223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9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6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06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i="1" spc="30" dirty="0">
                          <a:latin typeface="Arial Narrow"/>
                          <a:cs typeface="Arial Narrow"/>
                        </a:rPr>
                        <a:t>d</a:t>
                      </a:r>
                      <a:r>
                        <a:rPr sz="1425" i="1" spc="44" baseline="-32163" dirty="0">
                          <a:latin typeface="Palatino Linotype"/>
                          <a:cs typeface="Palatino Linotype"/>
                        </a:rPr>
                        <a:t>6</a:t>
                      </a:r>
                      <a:endParaRPr sz="1425" baseline="-32163">
                        <a:latin typeface="Palatino Linotype"/>
                        <a:cs typeface="Palatino Linotype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6535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u="heavy" spc="-3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u="heavy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1350" b="1" baseline="-33950" dirty="0">
                          <a:latin typeface="Arial"/>
                          <a:cs typeface="Arial"/>
                        </a:rPr>
                        <a:t>6</a:t>
                      </a:r>
                      <a:endParaRPr sz="1350" baseline="-3395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4223">
                      <a:solidFill>
                        <a:srgbClr val="000000"/>
                      </a:solidFill>
                      <a:prstDash val="solid"/>
                    </a:lnT>
                    <a:lnB w="14223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12676" y="1128342"/>
            <a:ext cx="3931285" cy="5539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2508885">
              <a:lnSpc>
                <a:spcPct val="100000"/>
              </a:lnSpc>
              <a:tabLst>
                <a:tab pos="3436620" algn="l"/>
              </a:tabLst>
            </a:pPr>
            <a:r>
              <a:rPr sz="1100" b="1" spc="-15" dirty="0">
                <a:solidFill>
                  <a:srgbClr val="0A1B55"/>
                </a:solidFill>
                <a:latin typeface="Arial"/>
                <a:cs typeface="Arial"/>
              </a:rPr>
              <a:t>Robo1x-1.5	</a:t>
            </a:r>
            <a:r>
              <a:rPr sz="1100" b="1" spc="-10" dirty="0">
                <a:solidFill>
                  <a:srgbClr val="0A1B55"/>
                </a:solidFill>
                <a:latin typeface="Arial"/>
                <a:cs typeface="Arial"/>
              </a:rPr>
              <a:t>51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12676" y="1128342"/>
            <a:ext cx="3931200" cy="5538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1335" y="-31061"/>
            <a:ext cx="8441329" cy="1007768"/>
          </a:xfrm>
          <a:prstGeom prst="rect">
            <a:avLst/>
          </a:prstGeom>
        </p:spPr>
        <p:txBody>
          <a:bodyPr vert="horz" wrap="square" lIns="0" tIns="228402" rIns="0" bIns="0" rtlCol="0">
            <a:spAutoFit/>
          </a:bodyPr>
          <a:lstStyle/>
          <a:p>
            <a:pPr marL="1143000">
              <a:lnSpc>
                <a:spcPct val="100000"/>
              </a:lnSpc>
            </a:pPr>
            <a:r>
              <a:rPr lang="zh-CN" altLang="en-US" spc="-180" dirty="0"/>
              <a:t>链接</a:t>
            </a:r>
            <a:r>
              <a:rPr spc="-180" dirty="0" smtClean="0"/>
              <a:t> </a:t>
            </a:r>
            <a:r>
              <a:rPr spc="-225" dirty="0"/>
              <a:t>1-3</a:t>
            </a:r>
            <a:r>
              <a:rPr spc="-225" dirty="0" smtClean="0"/>
              <a:t>:</a:t>
            </a:r>
            <a:r>
              <a:rPr lang="zh-CN" altLang="en-US" spc="-225" dirty="0"/>
              <a:t>棱柱型关节</a:t>
            </a:r>
            <a:endParaRPr spc="-10" dirty="0"/>
          </a:p>
        </p:txBody>
      </p:sp>
      <p:sp>
        <p:nvSpPr>
          <p:cNvPr id="5" name="object 5"/>
          <p:cNvSpPr/>
          <p:nvPr/>
        </p:nvSpPr>
        <p:spPr>
          <a:xfrm>
            <a:off x="244897" y="4626694"/>
            <a:ext cx="6006599" cy="1139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38546" y="1120992"/>
          <a:ext cx="3174745" cy="21069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49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49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49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09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Link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24765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b="1" i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425" b="1" i="1" spc="-30" baseline="-32163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i</a:t>
                      </a:r>
                      <a:endParaRPr sz="1425" baseline="-32163">
                        <a:latin typeface="Gill Sans MT"/>
                        <a:cs typeface="Gill Sans MT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b="1" i="1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α</a:t>
                      </a:r>
                      <a:r>
                        <a:rPr sz="1425" b="1" i="1" spc="22" baseline="-32163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i</a:t>
                      </a:r>
                      <a:endParaRPr sz="1425" baseline="-32163">
                        <a:latin typeface="Gill Sans MT"/>
                        <a:cs typeface="Gill Sans MT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b="1" i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425" b="1" i="1" spc="-30" baseline="-32163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i</a:t>
                      </a:r>
                      <a:endParaRPr sz="1425" baseline="-32163">
                        <a:latin typeface="Gill Sans MT"/>
                        <a:cs typeface="Gill Sans MT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R="233679" algn="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θ</a:t>
                      </a:r>
                      <a:r>
                        <a:rPr sz="1350" b="1" baseline="-339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endParaRPr sz="1350" baseline="-3395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9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1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marL="26606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spc="-60" dirty="0">
                          <a:latin typeface="Arial Unicode MS"/>
                          <a:cs typeface="Arial Unicode MS"/>
                        </a:rPr>
                        <a:t>-90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marR="216535"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u="heavy" spc="-3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u="heavy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1350" b="1" baseline="-33950" dirty="0">
                          <a:latin typeface="Arial"/>
                          <a:cs typeface="Arial"/>
                        </a:rPr>
                        <a:t>1</a:t>
                      </a:r>
                      <a:endParaRPr sz="1350" baseline="-3395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4223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9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2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marL="26606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spc="-80" dirty="0">
                          <a:latin typeface="Arial Unicode MS"/>
                          <a:cs typeface="Arial Unicode MS"/>
                        </a:rPr>
                        <a:t>90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i="1" spc="30" dirty="0">
                          <a:latin typeface="Arial Narrow"/>
                          <a:cs typeface="Arial Narrow"/>
                        </a:rPr>
                        <a:t>d</a:t>
                      </a:r>
                      <a:r>
                        <a:rPr sz="1425" i="1" spc="44" baseline="-32163" dirty="0">
                          <a:latin typeface="Palatino Linotype"/>
                          <a:cs typeface="Palatino Linotype"/>
                        </a:rPr>
                        <a:t>2</a:t>
                      </a:r>
                      <a:endParaRPr sz="1425" baseline="-32163">
                        <a:latin typeface="Palatino Linotype"/>
                        <a:cs typeface="Palatino Linotype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marR="216535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u="heavy" spc="-3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u="heavy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1350" b="1" baseline="-33950" dirty="0">
                          <a:latin typeface="Arial"/>
                          <a:cs typeface="Arial"/>
                        </a:rPr>
                        <a:t>2</a:t>
                      </a:r>
                      <a:endParaRPr sz="1350" baseline="-3395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4223">
                      <a:solidFill>
                        <a:srgbClr val="000000"/>
                      </a:solidFill>
                      <a:prstDash val="solid"/>
                    </a:lnT>
                    <a:lnB w="14223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9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3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marL="26606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i="1" u="heavy" spc="-3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i="1" u="heavy" spc="-2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425" b="1" i="1" spc="-30" baseline="-32163" dirty="0">
                          <a:latin typeface="Gill Sans MT"/>
                          <a:cs typeface="Gill Sans MT"/>
                        </a:rPr>
                        <a:t>3</a:t>
                      </a:r>
                      <a:endParaRPr sz="1425" baseline="-32163">
                        <a:latin typeface="Gill Sans MT"/>
                        <a:cs typeface="Gill Sans MT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4223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marR="258445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349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4223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9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4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06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spc="-60" dirty="0">
                          <a:latin typeface="Arial Unicode MS"/>
                          <a:cs typeface="Arial Unicode MS"/>
                        </a:rPr>
                        <a:t>-90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349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4223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6535"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u="heavy" spc="-3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u="heavy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1350" b="1" baseline="-33950" dirty="0">
                          <a:latin typeface="Arial"/>
                          <a:cs typeface="Arial"/>
                        </a:rPr>
                        <a:t>4</a:t>
                      </a:r>
                      <a:endParaRPr sz="1350" baseline="-3395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4223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9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5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06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spc="-80" dirty="0">
                          <a:latin typeface="Arial Unicode MS"/>
                          <a:cs typeface="Arial Unicode MS"/>
                        </a:rPr>
                        <a:t>90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6535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u="heavy" spc="-3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u="heavy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1350" b="1" baseline="-33950" dirty="0">
                          <a:latin typeface="Arial"/>
                          <a:cs typeface="Arial"/>
                        </a:rPr>
                        <a:t>5</a:t>
                      </a:r>
                      <a:endParaRPr sz="1350" baseline="-3395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4223">
                      <a:solidFill>
                        <a:srgbClr val="000000"/>
                      </a:solidFill>
                      <a:prstDash val="solid"/>
                    </a:lnT>
                    <a:lnB w="14223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9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6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06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i="1" spc="30" dirty="0">
                          <a:latin typeface="Arial Narrow"/>
                          <a:cs typeface="Arial Narrow"/>
                        </a:rPr>
                        <a:t>d</a:t>
                      </a:r>
                      <a:r>
                        <a:rPr sz="1425" i="1" spc="44" baseline="-32163" dirty="0">
                          <a:latin typeface="Palatino Linotype"/>
                          <a:cs typeface="Palatino Linotype"/>
                        </a:rPr>
                        <a:t>6</a:t>
                      </a:r>
                      <a:endParaRPr sz="1425" baseline="-32163">
                        <a:latin typeface="Palatino Linotype"/>
                        <a:cs typeface="Palatino Linotype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6535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u="heavy" spc="-3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u="heavy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1350" b="1" baseline="-33950" dirty="0">
                          <a:latin typeface="Arial"/>
                          <a:cs typeface="Arial"/>
                        </a:rPr>
                        <a:t>6</a:t>
                      </a:r>
                      <a:endParaRPr sz="1350" baseline="-3395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4223">
                      <a:solidFill>
                        <a:srgbClr val="000000"/>
                      </a:solidFill>
                      <a:prstDash val="solid"/>
                    </a:lnT>
                    <a:lnB w="14223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1380229" y="3589868"/>
            <a:ext cx="3191699" cy="615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12676" y="1128342"/>
            <a:ext cx="3931285" cy="5539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2508885">
              <a:lnSpc>
                <a:spcPct val="100000"/>
              </a:lnSpc>
              <a:tabLst>
                <a:tab pos="3436620" algn="l"/>
              </a:tabLst>
            </a:pPr>
            <a:r>
              <a:rPr sz="1100" b="1" spc="-15" dirty="0">
                <a:solidFill>
                  <a:srgbClr val="0A1B55"/>
                </a:solidFill>
                <a:latin typeface="Arial"/>
                <a:cs typeface="Arial"/>
              </a:rPr>
              <a:t>Robo1x-1.5	</a:t>
            </a:r>
            <a:r>
              <a:rPr sz="1100" b="1" spc="-10" dirty="0">
                <a:solidFill>
                  <a:srgbClr val="0A1B55"/>
                </a:solidFill>
                <a:latin typeface="Arial"/>
                <a:cs typeface="Arial"/>
              </a:rPr>
              <a:t>52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12676" y="1128342"/>
            <a:ext cx="3931200" cy="5538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1335" y="-31061"/>
            <a:ext cx="8441329" cy="1007768"/>
          </a:xfrm>
          <a:prstGeom prst="rect">
            <a:avLst/>
          </a:prstGeom>
        </p:spPr>
        <p:txBody>
          <a:bodyPr vert="horz" wrap="square" lIns="0" tIns="228402" rIns="0" bIns="0" rtlCol="0">
            <a:spAutoFit/>
          </a:bodyPr>
          <a:lstStyle/>
          <a:p>
            <a:pPr marL="1143000">
              <a:lnSpc>
                <a:spcPct val="100000"/>
              </a:lnSpc>
            </a:pPr>
            <a:r>
              <a:rPr lang="zh-CN" altLang="en-US" spc="-180" dirty="0"/>
              <a:t>链接 </a:t>
            </a:r>
            <a:r>
              <a:rPr lang="en-US" altLang="zh-CN" spc="-225" dirty="0"/>
              <a:t>1-3:</a:t>
            </a:r>
            <a:r>
              <a:rPr lang="zh-CN" altLang="en-US" spc="-225" dirty="0"/>
              <a:t>棱柱型关节</a:t>
            </a:r>
            <a:endParaRPr spc="-10" dirty="0"/>
          </a:p>
        </p:txBody>
      </p:sp>
      <p:sp>
        <p:nvSpPr>
          <p:cNvPr id="5" name="object 5"/>
          <p:cNvSpPr/>
          <p:nvPr/>
        </p:nvSpPr>
        <p:spPr>
          <a:xfrm>
            <a:off x="429758" y="4387944"/>
            <a:ext cx="5636999" cy="1617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38546" y="1120992"/>
          <a:ext cx="3174745" cy="21069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49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49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49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09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Link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24765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b="1" i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425" b="1" i="1" spc="-30" baseline="-32163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i</a:t>
                      </a:r>
                      <a:endParaRPr sz="1425" baseline="-32163">
                        <a:latin typeface="Gill Sans MT"/>
                        <a:cs typeface="Gill Sans MT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b="1" i="1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α</a:t>
                      </a:r>
                      <a:r>
                        <a:rPr sz="1425" b="1" i="1" spc="22" baseline="-32163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i</a:t>
                      </a:r>
                      <a:endParaRPr sz="1425" baseline="-32163">
                        <a:latin typeface="Gill Sans MT"/>
                        <a:cs typeface="Gill Sans MT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b="1" i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425" b="1" i="1" spc="-30" baseline="-32163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i</a:t>
                      </a:r>
                      <a:endParaRPr sz="1425" baseline="-32163">
                        <a:latin typeface="Gill Sans MT"/>
                        <a:cs typeface="Gill Sans MT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R="233679" algn="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θ</a:t>
                      </a:r>
                      <a:r>
                        <a:rPr sz="1350" b="1" baseline="-339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endParaRPr sz="1350" baseline="-3395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9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1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marL="26606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spc="-60" dirty="0">
                          <a:latin typeface="Arial Unicode MS"/>
                          <a:cs typeface="Arial Unicode MS"/>
                        </a:rPr>
                        <a:t>-90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marR="216535"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u="heavy" spc="-3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u="heavy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1350" b="1" baseline="-33950" dirty="0">
                          <a:latin typeface="Arial"/>
                          <a:cs typeface="Arial"/>
                        </a:rPr>
                        <a:t>1</a:t>
                      </a:r>
                      <a:endParaRPr sz="1350" baseline="-3395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4223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9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2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marL="26606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spc="-80" dirty="0">
                          <a:latin typeface="Arial Unicode MS"/>
                          <a:cs typeface="Arial Unicode MS"/>
                        </a:rPr>
                        <a:t>90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i="1" spc="30" dirty="0">
                          <a:latin typeface="Arial Narrow"/>
                          <a:cs typeface="Arial Narrow"/>
                        </a:rPr>
                        <a:t>d</a:t>
                      </a:r>
                      <a:r>
                        <a:rPr sz="1425" i="1" spc="44" baseline="-32163" dirty="0">
                          <a:latin typeface="Palatino Linotype"/>
                          <a:cs typeface="Palatino Linotype"/>
                        </a:rPr>
                        <a:t>2</a:t>
                      </a:r>
                      <a:endParaRPr sz="1425" baseline="-32163">
                        <a:latin typeface="Palatino Linotype"/>
                        <a:cs typeface="Palatino Linotype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marR="216535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u="heavy" spc="-3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u="heavy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1350" b="1" baseline="-33950" dirty="0">
                          <a:latin typeface="Arial"/>
                          <a:cs typeface="Arial"/>
                        </a:rPr>
                        <a:t>2</a:t>
                      </a:r>
                      <a:endParaRPr sz="1350" baseline="-3395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4223">
                      <a:solidFill>
                        <a:srgbClr val="000000"/>
                      </a:solidFill>
                      <a:prstDash val="solid"/>
                    </a:lnT>
                    <a:lnB w="14223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9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3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marL="26606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i="1" u="heavy" spc="-3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i="1" u="heavy" spc="-2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425" b="1" i="1" spc="-30" baseline="-32163" dirty="0">
                          <a:latin typeface="Gill Sans MT"/>
                          <a:cs typeface="Gill Sans MT"/>
                        </a:rPr>
                        <a:t>3</a:t>
                      </a:r>
                      <a:endParaRPr sz="1425" baseline="-32163">
                        <a:latin typeface="Gill Sans MT"/>
                        <a:cs typeface="Gill Sans MT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4223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marR="258445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349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4223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9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4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06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spc="-60" dirty="0">
                          <a:latin typeface="Arial Unicode MS"/>
                          <a:cs typeface="Arial Unicode MS"/>
                        </a:rPr>
                        <a:t>-90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349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4223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6535"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u="heavy" spc="-3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u="heavy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1350" b="1" baseline="-33950" dirty="0">
                          <a:latin typeface="Arial"/>
                          <a:cs typeface="Arial"/>
                        </a:rPr>
                        <a:t>4</a:t>
                      </a:r>
                      <a:endParaRPr sz="1350" baseline="-3395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4223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9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5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06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spc="-80" dirty="0">
                          <a:latin typeface="Arial Unicode MS"/>
                          <a:cs typeface="Arial Unicode MS"/>
                        </a:rPr>
                        <a:t>90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6535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u="heavy" spc="-3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u="heavy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1350" b="1" baseline="-33950" dirty="0">
                          <a:latin typeface="Arial"/>
                          <a:cs typeface="Arial"/>
                        </a:rPr>
                        <a:t>5</a:t>
                      </a:r>
                      <a:endParaRPr sz="1350" baseline="-3395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4223">
                      <a:solidFill>
                        <a:srgbClr val="000000"/>
                      </a:solidFill>
                      <a:prstDash val="solid"/>
                    </a:lnT>
                    <a:lnB w="14223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9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6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06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i="1" spc="30" dirty="0">
                          <a:latin typeface="Arial Narrow"/>
                          <a:cs typeface="Arial Narrow"/>
                        </a:rPr>
                        <a:t>d</a:t>
                      </a:r>
                      <a:r>
                        <a:rPr sz="1425" i="1" spc="44" baseline="-32163" dirty="0">
                          <a:latin typeface="Palatino Linotype"/>
                          <a:cs typeface="Palatino Linotype"/>
                        </a:rPr>
                        <a:t>6</a:t>
                      </a:r>
                      <a:endParaRPr sz="1425" baseline="-32163">
                        <a:latin typeface="Palatino Linotype"/>
                        <a:cs typeface="Palatino Linotype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6535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u="heavy" spc="-3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u="heavy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1350" b="1" baseline="-33950" dirty="0">
                          <a:latin typeface="Arial"/>
                          <a:cs typeface="Arial"/>
                        </a:rPr>
                        <a:t>6</a:t>
                      </a:r>
                      <a:endParaRPr sz="1350" baseline="-3395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4223">
                      <a:solidFill>
                        <a:srgbClr val="000000"/>
                      </a:solidFill>
                      <a:prstDash val="solid"/>
                    </a:lnT>
                    <a:lnB w="14223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1380229" y="3589868"/>
            <a:ext cx="3191699" cy="615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53339" y="387225"/>
            <a:ext cx="3229199" cy="3470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438" y="217462"/>
            <a:ext cx="7478478" cy="80599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771775" marR="5080" indent="-2759710">
              <a:lnSpc>
                <a:spcPts val="6080"/>
              </a:lnSpc>
              <a:spcBef>
                <a:spcPts val="185"/>
              </a:spcBef>
            </a:pPr>
            <a:r>
              <a:rPr lang="zh-CN" altLang="en-US" sz="5050" spc="-265" dirty="0">
                <a:latin typeface="Arial Unicode MS"/>
                <a:cs typeface="Arial Unicode MS"/>
              </a:rPr>
              <a:t>链接</a:t>
            </a:r>
            <a:r>
              <a:rPr sz="5050" spc="-265" dirty="0" smtClean="0">
                <a:latin typeface="Arial Unicode MS"/>
                <a:cs typeface="Arial Unicode MS"/>
              </a:rPr>
              <a:t> </a:t>
            </a:r>
            <a:r>
              <a:rPr sz="5050" spc="-225" dirty="0">
                <a:latin typeface="Arial Unicode MS"/>
                <a:cs typeface="Arial Unicode MS"/>
              </a:rPr>
              <a:t>4-6</a:t>
            </a:r>
            <a:r>
              <a:rPr sz="5050" spc="-225" dirty="0" smtClean="0">
                <a:latin typeface="Arial Unicode MS"/>
                <a:cs typeface="Arial Unicode MS"/>
              </a:rPr>
              <a:t>:</a:t>
            </a:r>
            <a:r>
              <a:rPr lang="zh-CN" altLang="en-US" sz="5050" spc="-225" dirty="0">
                <a:latin typeface="Arial Unicode MS"/>
                <a:cs typeface="Arial Unicode MS"/>
              </a:rPr>
              <a:t>使用硬件球形接头</a:t>
            </a:r>
            <a:endParaRPr sz="5050" dirty="0">
              <a:latin typeface="Arial Unicode MS"/>
              <a:cs typeface="Arial Unicode M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38546" y="1120992"/>
          <a:ext cx="3174745" cy="21069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49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49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4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49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09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Link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24765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b="1" i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425" b="1" i="1" spc="-30" baseline="-32163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i</a:t>
                      </a:r>
                      <a:endParaRPr sz="1425" baseline="-32163">
                        <a:latin typeface="Gill Sans MT"/>
                        <a:cs typeface="Gill Sans MT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b="1" i="1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α</a:t>
                      </a:r>
                      <a:r>
                        <a:rPr sz="1425" b="1" i="1" spc="22" baseline="-32163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i</a:t>
                      </a:r>
                      <a:endParaRPr sz="1425" baseline="-32163">
                        <a:latin typeface="Gill Sans MT"/>
                        <a:cs typeface="Gill Sans MT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b="1" i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425" b="1" i="1" spc="-30" baseline="-32163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i</a:t>
                      </a:r>
                      <a:endParaRPr sz="1425" baseline="-32163">
                        <a:latin typeface="Gill Sans MT"/>
                        <a:cs typeface="Gill Sans MT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R="233679" algn="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θ</a:t>
                      </a:r>
                      <a:r>
                        <a:rPr sz="1350" b="1" baseline="-339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endParaRPr sz="1350" baseline="-33950">
                        <a:latin typeface="Arial"/>
                        <a:cs typeface="Arial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9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1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06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spc="-60" dirty="0">
                          <a:latin typeface="Arial Unicode MS"/>
                          <a:cs typeface="Arial Unicode MS"/>
                        </a:rPr>
                        <a:t>-90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6535"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u="heavy" spc="-3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u="heavy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1350" b="1" baseline="-33950" dirty="0">
                          <a:latin typeface="Arial"/>
                          <a:cs typeface="Arial"/>
                        </a:rPr>
                        <a:t>1</a:t>
                      </a:r>
                      <a:endParaRPr sz="1350" baseline="-3395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4223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9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2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06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spc="-80" dirty="0">
                          <a:latin typeface="Arial Unicode MS"/>
                          <a:cs typeface="Arial Unicode MS"/>
                        </a:rPr>
                        <a:t>90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i="1" spc="30" dirty="0">
                          <a:latin typeface="Arial Narrow"/>
                          <a:cs typeface="Arial Narrow"/>
                        </a:rPr>
                        <a:t>d</a:t>
                      </a:r>
                      <a:r>
                        <a:rPr sz="1425" i="1" spc="44" baseline="-32163" dirty="0">
                          <a:latin typeface="Palatino Linotype"/>
                          <a:cs typeface="Palatino Linotype"/>
                        </a:rPr>
                        <a:t>2</a:t>
                      </a:r>
                      <a:endParaRPr sz="1425" baseline="-32163">
                        <a:latin typeface="Palatino Linotype"/>
                        <a:cs typeface="Palatino Linotype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6535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u="heavy" spc="-3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u="heavy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1350" b="1" baseline="-33950" dirty="0">
                          <a:latin typeface="Arial"/>
                          <a:cs typeface="Arial"/>
                        </a:rPr>
                        <a:t>2</a:t>
                      </a:r>
                      <a:endParaRPr sz="1350" baseline="-3395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4223">
                      <a:solidFill>
                        <a:srgbClr val="000000"/>
                      </a:solidFill>
                      <a:prstDash val="solid"/>
                    </a:lnT>
                    <a:lnB w="14223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9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3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06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i="1" u="heavy" spc="-3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i="1" u="heavy" spc="-2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425" b="1" i="1" spc="-30" baseline="-32163" dirty="0">
                          <a:latin typeface="Gill Sans MT"/>
                          <a:cs typeface="Gill Sans MT"/>
                        </a:rPr>
                        <a:t>3</a:t>
                      </a:r>
                      <a:endParaRPr sz="1425" baseline="-32163">
                        <a:latin typeface="Gill Sans MT"/>
                        <a:cs typeface="Gill Sans MT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422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8445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349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4223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9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4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marL="26606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spc="-60" dirty="0">
                          <a:latin typeface="Arial Unicode MS"/>
                          <a:cs typeface="Arial Unicode MS"/>
                        </a:rPr>
                        <a:t>-90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349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4223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marR="216535"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u="heavy" spc="-3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u="heavy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1350" b="1" baseline="-33950" dirty="0">
                          <a:latin typeface="Arial"/>
                          <a:cs typeface="Arial"/>
                        </a:rPr>
                        <a:t>4</a:t>
                      </a:r>
                      <a:endParaRPr sz="1350" baseline="-3395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4223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9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5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marL="26606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spc="-80" dirty="0">
                          <a:latin typeface="Arial Unicode MS"/>
                          <a:cs typeface="Arial Unicode MS"/>
                        </a:rPr>
                        <a:t>90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76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marR="216535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u="heavy" spc="-3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u="heavy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1350" b="1" baseline="-33950" dirty="0">
                          <a:latin typeface="Arial"/>
                          <a:cs typeface="Arial"/>
                        </a:rPr>
                        <a:t>5</a:t>
                      </a:r>
                      <a:endParaRPr sz="1350" baseline="-3395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4223">
                      <a:solidFill>
                        <a:srgbClr val="000000"/>
                      </a:solidFill>
                      <a:prstDash val="solid"/>
                    </a:lnT>
                    <a:lnB w="14223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9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6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marL="26606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1400">
                        <a:latin typeface="Arial Unicode MS"/>
                        <a:cs typeface="Arial Unicode MS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400" i="1" spc="30" dirty="0">
                          <a:latin typeface="Arial Narrow"/>
                          <a:cs typeface="Arial Narrow"/>
                        </a:rPr>
                        <a:t>d</a:t>
                      </a:r>
                      <a:r>
                        <a:rPr sz="1425" i="1" spc="44" baseline="-32163" dirty="0">
                          <a:latin typeface="Palatino Linotype"/>
                          <a:cs typeface="Palatino Linotype"/>
                        </a:rPr>
                        <a:t>6</a:t>
                      </a:r>
                      <a:endParaRPr sz="1425" baseline="-32163">
                        <a:latin typeface="Palatino Linotype"/>
                        <a:cs typeface="Palatino Linotype"/>
                      </a:endParaRPr>
                    </a:p>
                  </a:txBody>
                  <a:tcPr marL="0" marR="0" marT="2413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marR="216535" algn="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u="heavy" spc="-3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b="1" u="heavy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1350" b="1" baseline="-33950" dirty="0">
                          <a:latin typeface="Arial"/>
                          <a:cs typeface="Arial"/>
                        </a:rPr>
                        <a:t>6</a:t>
                      </a:r>
                      <a:endParaRPr sz="1350" baseline="-3395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4223">
                      <a:solidFill>
                        <a:srgbClr val="000000"/>
                      </a:solidFill>
                      <a:prstDash val="solid"/>
                    </a:lnT>
                    <a:lnB w="14223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333749" y="3830647"/>
            <a:ext cx="8459400" cy="1620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-15" dirty="0"/>
              <a:t>Robo1x-1.5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10" dirty="0"/>
              <a:t>53</a:t>
            </a:fld>
            <a:endParaRPr spc="-1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53585" y="1596688"/>
            <a:ext cx="7853699" cy="2216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53585" y="3812680"/>
            <a:ext cx="7161299" cy="2983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1335" y="0"/>
            <a:ext cx="3818254" cy="16671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3230" marR="5080" indent="-431165">
              <a:lnSpc>
                <a:spcPts val="6450"/>
              </a:lnSpc>
            </a:pPr>
            <a:r>
              <a:rPr lang="zh-CN" altLang="en-US" sz="5400" spc="-245" dirty="0" smtClean="0"/>
              <a:t>斯坦福机械手臂</a:t>
            </a:r>
            <a:r>
              <a:rPr lang="zh-CN" altLang="en-US" sz="5400" spc="-245" dirty="0"/>
              <a:t>变换</a:t>
            </a:r>
            <a:endParaRPr sz="5400" dirty="0"/>
          </a:p>
        </p:txBody>
      </p:sp>
      <p:sp>
        <p:nvSpPr>
          <p:cNvPr id="5" name="object 5"/>
          <p:cNvSpPr/>
          <p:nvPr/>
        </p:nvSpPr>
        <p:spPr>
          <a:xfrm>
            <a:off x="4549411" y="301051"/>
            <a:ext cx="4196099" cy="11666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-15" dirty="0"/>
              <a:t>Robo1x-1.5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10" dirty="0"/>
              <a:t>54</a:t>
            </a:fld>
            <a:endParaRPr spc="-1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335" y="-31061"/>
            <a:ext cx="8441329" cy="1007768"/>
          </a:xfrm>
          <a:prstGeom prst="rect">
            <a:avLst/>
          </a:prstGeom>
        </p:spPr>
        <p:txBody>
          <a:bodyPr vert="horz" wrap="square" lIns="0" tIns="228402" rIns="0" bIns="0" rtlCol="0">
            <a:spAutoFit/>
          </a:bodyPr>
          <a:lstStyle/>
          <a:p>
            <a:pPr marL="1155700">
              <a:lnSpc>
                <a:spcPct val="100000"/>
              </a:lnSpc>
            </a:pPr>
            <a:r>
              <a:rPr lang="zh-CN" altLang="en-US" spc="-315" dirty="0" smtClean="0"/>
              <a:t>            标准</a:t>
            </a:r>
            <a:r>
              <a:rPr lang="zh-CN" altLang="en-US" spc="-315" dirty="0"/>
              <a:t>配置</a:t>
            </a:r>
            <a:endParaRPr spc="-190" dirty="0"/>
          </a:p>
        </p:txBody>
      </p:sp>
      <p:sp>
        <p:nvSpPr>
          <p:cNvPr id="3" name="object 3"/>
          <p:cNvSpPr/>
          <p:nvPr/>
        </p:nvSpPr>
        <p:spPr>
          <a:xfrm>
            <a:off x="311144" y="1444007"/>
            <a:ext cx="4019100" cy="4421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42902" y="1222722"/>
            <a:ext cx="6601097" cy="4553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-15" dirty="0"/>
              <a:t>Robo1x-1.5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10" dirty="0"/>
              <a:t>55</a:t>
            </a:fld>
            <a:endParaRPr spc="-1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4155" y="1678487"/>
            <a:ext cx="6102985" cy="5179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Times New Roman"/>
              <a:cs typeface="Times New Roman"/>
            </a:endParaRPr>
          </a:p>
          <a:p>
            <a:pPr marR="165100" algn="r">
              <a:lnSpc>
                <a:spcPct val="100000"/>
              </a:lnSpc>
              <a:tabLst>
                <a:tab pos="927100" algn="l"/>
              </a:tabLst>
            </a:pPr>
            <a:r>
              <a:rPr sz="1100" b="1" spc="-15" dirty="0">
                <a:solidFill>
                  <a:srgbClr val="0A1B55"/>
                </a:solidFill>
                <a:latin typeface="Arial"/>
                <a:cs typeface="Arial"/>
              </a:rPr>
              <a:t>Robo1x-1.5	</a:t>
            </a:r>
            <a:r>
              <a:rPr sz="1100" b="1" spc="-10" dirty="0">
                <a:solidFill>
                  <a:srgbClr val="0A1B55"/>
                </a:solidFill>
                <a:latin typeface="Arial"/>
                <a:cs typeface="Arial"/>
              </a:rPr>
              <a:t>56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74155" y="1678487"/>
            <a:ext cx="6102599" cy="5179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1335" y="-31061"/>
            <a:ext cx="8441329" cy="1007768"/>
          </a:xfrm>
          <a:prstGeom prst="rect">
            <a:avLst/>
          </a:prstGeom>
        </p:spPr>
        <p:txBody>
          <a:bodyPr vert="horz" wrap="square" lIns="0" tIns="228402" rIns="0" bIns="0" rtlCol="0">
            <a:spAutoFit/>
          </a:bodyPr>
          <a:lstStyle/>
          <a:p>
            <a:pPr marL="1155700">
              <a:lnSpc>
                <a:spcPct val="100000"/>
              </a:lnSpc>
            </a:pPr>
            <a:r>
              <a:rPr lang="zh-CN" altLang="en-US" spc="-315" dirty="0" smtClean="0"/>
              <a:t>            标准</a:t>
            </a:r>
            <a:r>
              <a:rPr lang="zh-CN" altLang="en-US" spc="-315" dirty="0"/>
              <a:t>配置</a:t>
            </a:r>
            <a:endParaRPr spc="-190" dirty="0"/>
          </a:p>
        </p:txBody>
      </p:sp>
      <p:sp>
        <p:nvSpPr>
          <p:cNvPr id="5" name="object 5"/>
          <p:cNvSpPr/>
          <p:nvPr/>
        </p:nvSpPr>
        <p:spPr>
          <a:xfrm>
            <a:off x="0" y="607219"/>
            <a:ext cx="4093742" cy="3513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335" y="-31061"/>
            <a:ext cx="8441329" cy="1070957"/>
          </a:xfrm>
          <a:prstGeom prst="rect">
            <a:avLst/>
          </a:prstGeom>
        </p:spPr>
        <p:txBody>
          <a:bodyPr vert="horz" wrap="square" lIns="0" tIns="161440" rIns="0" bIns="0" rtlCol="0">
            <a:spAutoFit/>
          </a:bodyPr>
          <a:lstStyle/>
          <a:p>
            <a:pPr marL="1376045">
              <a:lnSpc>
                <a:spcPct val="100000"/>
              </a:lnSpc>
            </a:pPr>
            <a:r>
              <a:rPr sz="5900" spc="-405" dirty="0"/>
              <a:t>SCARA </a:t>
            </a:r>
            <a:r>
              <a:rPr lang="zh-CN" altLang="en-US" sz="5900" spc="60" dirty="0" smtClean="0"/>
              <a:t>机器人手臂</a:t>
            </a:r>
            <a:endParaRPr sz="5900" dirty="0"/>
          </a:p>
        </p:txBody>
      </p:sp>
      <p:sp>
        <p:nvSpPr>
          <p:cNvPr id="3" name="object 3"/>
          <p:cNvSpPr txBox="1"/>
          <p:nvPr/>
        </p:nvSpPr>
        <p:spPr>
          <a:xfrm>
            <a:off x="3046613" y="988217"/>
            <a:ext cx="494792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altLang="en-US" b="1" spc="-25" dirty="0">
                <a:latin typeface="Arial"/>
                <a:cs typeface="Arial"/>
              </a:rPr>
              <a:t>选择性顺从铰接机器人</a:t>
            </a:r>
            <a:r>
              <a:rPr lang="zh-CN" altLang="en-US" b="1" spc="-25" dirty="0" smtClean="0">
                <a:latin typeface="Arial"/>
                <a:cs typeface="Arial"/>
              </a:rPr>
              <a:t>臂</a:t>
            </a:r>
            <a:r>
              <a:rPr sz="1800" spc="65" dirty="0" smtClean="0">
                <a:latin typeface="Arial Unicode MS"/>
                <a:cs typeface="Arial Unicode MS"/>
              </a:rPr>
              <a:t>.</a:t>
            </a:r>
            <a:endParaRPr sz="1800" dirty="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68155" y="6162167"/>
            <a:ext cx="3066415" cy="283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35" dirty="0">
                <a:latin typeface="Arial Unicode MS"/>
                <a:cs typeface="Arial Unicode MS"/>
              </a:rPr>
              <a:t>By </a:t>
            </a:r>
            <a:r>
              <a:rPr sz="1600" spc="-30" dirty="0">
                <a:latin typeface="Arial Unicode MS"/>
                <a:cs typeface="Arial Unicode MS"/>
              </a:rPr>
              <a:t>Nikola </a:t>
            </a:r>
            <a:r>
              <a:rPr sz="1600" spc="-100" dirty="0">
                <a:latin typeface="Arial Unicode MS"/>
                <a:cs typeface="Arial Unicode MS"/>
              </a:rPr>
              <a:t>Smolenski </a:t>
            </a:r>
            <a:r>
              <a:rPr sz="1600" spc="-20" dirty="0">
                <a:latin typeface="Arial Unicode MS"/>
                <a:cs typeface="Arial Unicode MS"/>
              </a:rPr>
              <a:t>- </a:t>
            </a:r>
            <a:r>
              <a:rPr sz="1600" spc="-25" dirty="0">
                <a:latin typeface="Arial Unicode MS"/>
                <a:cs typeface="Arial Unicode MS"/>
              </a:rPr>
              <a:t>CC </a:t>
            </a:r>
            <a:r>
              <a:rPr sz="1600" spc="-125" dirty="0">
                <a:latin typeface="Arial Unicode MS"/>
                <a:cs typeface="Arial Unicode MS"/>
              </a:rPr>
              <a:t>BY-SA </a:t>
            </a:r>
            <a:r>
              <a:rPr sz="1600" spc="-90" dirty="0">
                <a:latin typeface="Arial Unicode MS"/>
                <a:cs typeface="Arial Unicode MS"/>
              </a:rPr>
              <a:t> </a:t>
            </a:r>
            <a:r>
              <a:rPr sz="1600" spc="-95" dirty="0">
                <a:latin typeface="Arial Unicode MS"/>
                <a:cs typeface="Arial Unicode MS"/>
              </a:rPr>
              <a:t>3.0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30714" y="1361110"/>
            <a:ext cx="2455199" cy="4822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8514" y="1550669"/>
            <a:ext cx="5116199" cy="5197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-15" dirty="0"/>
              <a:t>Robo1x-1.5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10" dirty="0"/>
              <a:t>57</a:t>
            </a:fld>
            <a:endParaRPr spc="-1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5608" y="337670"/>
            <a:ext cx="4109085" cy="15542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pc="-340" dirty="0"/>
              <a:t>SCARA</a:t>
            </a:r>
            <a:r>
              <a:rPr spc="-90" dirty="0"/>
              <a:t> </a:t>
            </a:r>
            <a:r>
              <a:rPr lang="zh-CN" altLang="en-US" spc="-90" dirty="0" smtClean="0"/>
              <a:t>手臂</a:t>
            </a:r>
            <a:r>
              <a:rPr spc="95" dirty="0" smtClean="0"/>
              <a:t>DH</a:t>
            </a:r>
            <a:r>
              <a:rPr lang="zh-CN" altLang="en-US" spc="95" dirty="0"/>
              <a:t>参数</a:t>
            </a:r>
            <a:endParaRPr spc="-285" dirty="0"/>
          </a:p>
        </p:txBody>
      </p:sp>
      <p:sp>
        <p:nvSpPr>
          <p:cNvPr id="3" name="object 3"/>
          <p:cNvSpPr/>
          <p:nvPr/>
        </p:nvSpPr>
        <p:spPr>
          <a:xfrm>
            <a:off x="7465911" y="3179678"/>
            <a:ext cx="130810" cy="0"/>
          </a:xfrm>
          <a:custGeom>
            <a:avLst/>
            <a:gdLst/>
            <a:ahLst/>
            <a:cxnLst/>
            <a:rect l="l" t="t" r="r" b="b"/>
            <a:pathLst>
              <a:path w="130809">
                <a:moveTo>
                  <a:pt x="0" y="0"/>
                </a:moveTo>
                <a:lnTo>
                  <a:pt x="130728" y="0"/>
                </a:lnTo>
              </a:path>
            </a:pathLst>
          </a:custGeom>
          <a:ln w="284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465911" y="3699753"/>
            <a:ext cx="130810" cy="0"/>
          </a:xfrm>
          <a:custGeom>
            <a:avLst/>
            <a:gdLst/>
            <a:ahLst/>
            <a:cxnLst/>
            <a:rect l="l" t="t" r="r" b="b"/>
            <a:pathLst>
              <a:path w="130809">
                <a:moveTo>
                  <a:pt x="0" y="0"/>
                </a:moveTo>
                <a:lnTo>
                  <a:pt x="130728" y="0"/>
                </a:lnTo>
              </a:path>
            </a:pathLst>
          </a:custGeom>
          <a:ln w="284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43666" y="4086478"/>
            <a:ext cx="207645" cy="0"/>
          </a:xfrm>
          <a:custGeom>
            <a:avLst/>
            <a:gdLst/>
            <a:ahLst/>
            <a:cxnLst/>
            <a:rect l="l" t="t" r="r" b="b"/>
            <a:pathLst>
              <a:path w="207645">
                <a:moveTo>
                  <a:pt x="0" y="0"/>
                </a:moveTo>
                <a:lnTo>
                  <a:pt x="207288" y="0"/>
                </a:lnTo>
              </a:path>
            </a:pathLst>
          </a:custGeom>
          <a:ln w="284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50955" y="4219828"/>
            <a:ext cx="130810" cy="0"/>
          </a:xfrm>
          <a:custGeom>
            <a:avLst/>
            <a:gdLst/>
            <a:ahLst/>
            <a:cxnLst/>
            <a:rect l="l" t="t" r="r" b="b"/>
            <a:pathLst>
              <a:path w="130810">
                <a:moveTo>
                  <a:pt x="0" y="0"/>
                </a:moveTo>
                <a:lnTo>
                  <a:pt x="130728" y="0"/>
                </a:lnTo>
              </a:path>
            </a:pathLst>
          </a:custGeom>
          <a:ln w="284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517650" y="2078127"/>
          <a:ext cx="6555245" cy="2600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10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1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1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10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10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00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8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Link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52260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850" b="1" i="1" spc="-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2925" b="1" i="1" spc="-82" baseline="-29914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i</a:t>
                      </a:r>
                      <a:endParaRPr sz="2925" baseline="-29914">
                        <a:latin typeface="Gill Sans MT"/>
                        <a:cs typeface="Gill Sans MT"/>
                      </a:endParaRPr>
                    </a:p>
                  </a:txBody>
                  <a:tcPr marL="0" marR="0" marT="1079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850" b="1" i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α</a:t>
                      </a:r>
                      <a:r>
                        <a:rPr sz="2925" b="1" i="1" spc="7" baseline="-29914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i</a:t>
                      </a:r>
                      <a:endParaRPr sz="2925" baseline="-29914">
                        <a:latin typeface="Gill Sans MT"/>
                        <a:cs typeface="Gill Sans MT"/>
                      </a:endParaRPr>
                    </a:p>
                  </a:txBody>
                  <a:tcPr marL="0" marR="0" marT="1079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850" b="1" i="1" spc="-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2925" b="1" i="1" spc="-89" baseline="-29914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i</a:t>
                      </a:r>
                      <a:endParaRPr sz="2925" baseline="-29914">
                        <a:latin typeface="Gill Sans MT"/>
                        <a:cs typeface="Gill Sans MT"/>
                      </a:endParaRPr>
                    </a:p>
                  </a:txBody>
                  <a:tcPr marL="0" marR="0" marT="1079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50927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800" b="1" spc="8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θ</a:t>
                      </a:r>
                      <a:r>
                        <a:rPr sz="2775" b="1" spc="120" baseline="-3153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endParaRPr sz="2775" baseline="-31531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0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800" dirty="0">
                          <a:latin typeface="Arial Unicode MS"/>
                          <a:cs typeface="Arial Unicode MS"/>
                        </a:rPr>
                        <a:t>1</a:t>
                      </a:r>
                      <a:endParaRPr sz="2800">
                        <a:latin typeface="Arial Unicode MS"/>
                        <a:cs typeface="Arial Unicode MS"/>
                      </a:endParaRPr>
                    </a:p>
                  </a:txBody>
                  <a:tcPr marL="0" marR="0" marT="1714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371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850" i="1" spc="-75" dirty="0">
                          <a:latin typeface="Arial Narrow"/>
                          <a:cs typeface="Arial Narrow"/>
                        </a:rPr>
                        <a:t>a</a:t>
                      </a:r>
                      <a:r>
                        <a:rPr sz="2925" i="1" spc="-112" baseline="-29914" dirty="0">
                          <a:latin typeface="Palatino Linotype"/>
                          <a:cs typeface="Palatino Linotype"/>
                        </a:rPr>
                        <a:t>1</a:t>
                      </a:r>
                      <a:endParaRPr sz="2925" baseline="-29914">
                        <a:latin typeface="Palatino Linotype"/>
                        <a:cs typeface="Palatino Linotype"/>
                      </a:endParaRPr>
                    </a:p>
                  </a:txBody>
                  <a:tcPr marL="0" marR="0" marT="1079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8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800">
                        <a:latin typeface="Arial Unicode MS"/>
                        <a:cs typeface="Arial Unicode MS"/>
                      </a:endParaRPr>
                    </a:p>
                  </a:txBody>
                  <a:tcPr marL="0" marR="0" marT="1714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8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800">
                        <a:latin typeface="Arial Unicode MS"/>
                        <a:cs typeface="Arial Unicode MS"/>
                      </a:endParaRPr>
                    </a:p>
                  </a:txBody>
                  <a:tcPr marL="0" marR="0" marT="1714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800" u="heavy" spc="-7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b="1" u="heavy" spc="85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2775" b="1" spc="127" baseline="-31531" dirty="0">
                          <a:latin typeface="Arial"/>
                          <a:cs typeface="Arial"/>
                        </a:rPr>
                        <a:t>1</a:t>
                      </a:r>
                      <a:endParaRPr sz="2775" baseline="-31531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0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800" dirty="0">
                          <a:latin typeface="Arial Unicode MS"/>
                          <a:cs typeface="Arial Unicode MS"/>
                        </a:rPr>
                        <a:t>2</a:t>
                      </a:r>
                      <a:endParaRPr sz="2800">
                        <a:latin typeface="Arial Unicode MS"/>
                        <a:cs typeface="Arial Unicode MS"/>
                      </a:endParaRPr>
                    </a:p>
                  </a:txBody>
                  <a:tcPr marL="0" marR="0" marT="1714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371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850" i="1" spc="-75" dirty="0">
                          <a:latin typeface="Arial Narrow"/>
                          <a:cs typeface="Arial Narrow"/>
                        </a:rPr>
                        <a:t>a</a:t>
                      </a:r>
                      <a:r>
                        <a:rPr sz="2925" i="1" spc="-112" baseline="-29914" dirty="0">
                          <a:latin typeface="Palatino Linotype"/>
                          <a:cs typeface="Palatino Linotype"/>
                        </a:rPr>
                        <a:t>2</a:t>
                      </a:r>
                      <a:endParaRPr sz="2925" baseline="-29914">
                        <a:latin typeface="Palatino Linotype"/>
                        <a:cs typeface="Palatino Linotype"/>
                      </a:endParaRPr>
                    </a:p>
                  </a:txBody>
                  <a:tcPr marL="0" marR="0" marT="1079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800" spc="-160" dirty="0">
                          <a:latin typeface="Arial Unicode MS"/>
                          <a:cs typeface="Arial Unicode MS"/>
                        </a:rPr>
                        <a:t>180</a:t>
                      </a:r>
                      <a:endParaRPr sz="2800">
                        <a:latin typeface="Arial Unicode MS"/>
                        <a:cs typeface="Arial Unicode MS"/>
                      </a:endParaRPr>
                    </a:p>
                  </a:txBody>
                  <a:tcPr marL="0" marR="0" marT="1714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850" i="1" dirty="0">
                          <a:latin typeface="Arial Narrow"/>
                          <a:cs typeface="Arial Narrow"/>
                        </a:rPr>
                        <a:t>0</a:t>
                      </a:r>
                      <a:endParaRPr sz="2850">
                        <a:latin typeface="Arial Narrow"/>
                        <a:cs typeface="Arial Narrow"/>
                      </a:endParaRPr>
                    </a:p>
                  </a:txBody>
                  <a:tcPr marL="0" marR="0" marT="1079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800" u="heavy" spc="-7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b="1" u="heavy" spc="85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2775" b="1" spc="127" baseline="-31531" dirty="0">
                          <a:latin typeface="Arial"/>
                          <a:cs typeface="Arial"/>
                        </a:rPr>
                        <a:t>2</a:t>
                      </a:r>
                      <a:endParaRPr sz="2775" baseline="-31531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0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800" dirty="0">
                          <a:latin typeface="Arial Unicode MS"/>
                          <a:cs typeface="Arial Unicode MS"/>
                        </a:rPr>
                        <a:t>3</a:t>
                      </a:r>
                      <a:endParaRPr sz="2800">
                        <a:latin typeface="Arial Unicode MS"/>
                        <a:cs typeface="Arial Unicode MS"/>
                      </a:endParaRPr>
                    </a:p>
                  </a:txBody>
                  <a:tcPr marL="0" marR="0" marT="1714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007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8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800">
                        <a:latin typeface="Arial Unicode MS"/>
                        <a:cs typeface="Arial Unicode MS"/>
                      </a:endParaRPr>
                    </a:p>
                  </a:txBody>
                  <a:tcPr marL="0" marR="0" marT="1714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8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800">
                        <a:latin typeface="Arial Unicode MS"/>
                        <a:cs typeface="Arial Unicode MS"/>
                      </a:endParaRPr>
                    </a:p>
                  </a:txBody>
                  <a:tcPr marL="0" marR="0" marT="1714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2850" b="1" i="1" spc="-6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2925" b="1" i="1" spc="-89" baseline="-29914" dirty="0">
                          <a:latin typeface="Gill Sans MT"/>
                          <a:cs typeface="Gill Sans MT"/>
                        </a:rPr>
                        <a:t>3</a:t>
                      </a:r>
                      <a:endParaRPr sz="2925" baseline="-29914">
                        <a:latin typeface="Gill Sans MT"/>
                        <a:cs typeface="Gill Sans MT"/>
                      </a:endParaRPr>
                    </a:p>
                  </a:txBody>
                  <a:tcPr marL="0" marR="0" marT="1079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8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800">
                        <a:latin typeface="Arial Unicode MS"/>
                        <a:cs typeface="Arial Unicode MS"/>
                      </a:endParaRPr>
                    </a:p>
                  </a:txBody>
                  <a:tcPr marL="0" marR="0" marT="1714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0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800" dirty="0">
                          <a:latin typeface="Arial Unicode MS"/>
                          <a:cs typeface="Arial Unicode MS"/>
                        </a:rPr>
                        <a:t>4</a:t>
                      </a:r>
                      <a:endParaRPr sz="2800">
                        <a:latin typeface="Arial Unicode MS"/>
                        <a:cs typeface="Arial Unicode MS"/>
                      </a:endParaRPr>
                    </a:p>
                  </a:txBody>
                  <a:tcPr marL="0" marR="0" marT="1714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007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8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800">
                        <a:latin typeface="Arial Unicode MS"/>
                        <a:cs typeface="Arial Unicode MS"/>
                      </a:endParaRPr>
                    </a:p>
                  </a:txBody>
                  <a:tcPr marL="0" marR="0" marT="1714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8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800">
                        <a:latin typeface="Arial Unicode MS"/>
                        <a:cs typeface="Arial Unicode MS"/>
                      </a:endParaRPr>
                    </a:p>
                  </a:txBody>
                  <a:tcPr marL="0" marR="0" marT="1714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800" spc="-114" dirty="0">
                          <a:latin typeface="Arial Unicode MS"/>
                          <a:cs typeface="Arial Unicode MS"/>
                        </a:rPr>
                        <a:t>d</a:t>
                      </a:r>
                      <a:r>
                        <a:rPr sz="2775" spc="-172" baseline="-31531" dirty="0">
                          <a:latin typeface="Arial Unicode MS"/>
                          <a:cs typeface="Arial Unicode MS"/>
                        </a:rPr>
                        <a:t>4</a:t>
                      </a:r>
                      <a:endParaRPr sz="2775" baseline="-31531">
                        <a:latin typeface="Arial Unicode MS"/>
                        <a:cs typeface="Arial Unicode MS"/>
                      </a:endParaRPr>
                    </a:p>
                  </a:txBody>
                  <a:tcPr marL="0" marR="0" marT="1714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800" u="heavy" spc="-7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b="1" u="heavy" spc="85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2775" b="1" spc="127" baseline="-31531" dirty="0">
                          <a:latin typeface="Arial"/>
                          <a:cs typeface="Arial"/>
                        </a:rPr>
                        <a:t>4</a:t>
                      </a:r>
                      <a:endParaRPr sz="2775" baseline="-31531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7465911" y="4739903"/>
            <a:ext cx="130810" cy="0"/>
          </a:xfrm>
          <a:custGeom>
            <a:avLst/>
            <a:gdLst/>
            <a:ahLst/>
            <a:cxnLst/>
            <a:rect l="l" t="t" r="r" b="b"/>
            <a:pathLst>
              <a:path w="130809">
                <a:moveTo>
                  <a:pt x="0" y="0"/>
                </a:moveTo>
                <a:lnTo>
                  <a:pt x="130728" y="0"/>
                </a:lnTo>
              </a:path>
            </a:pathLst>
          </a:custGeom>
          <a:ln w="284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404081" y="5618411"/>
            <a:ext cx="485330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u="heavy" spc="-800" dirty="0">
                <a:latin typeface="Times New Roman"/>
                <a:cs typeface="Times New Roman"/>
              </a:rPr>
              <a:t> </a:t>
            </a:r>
            <a:r>
              <a:rPr lang="zh-CN" altLang="en-US" sz="3200" b="1" u="heavy" spc="-60" dirty="0">
                <a:latin typeface="Arial"/>
                <a:cs typeface="Arial"/>
              </a:rPr>
              <a:t>粗体</a:t>
            </a:r>
            <a:r>
              <a:rPr sz="3200" b="1" u="heavy" spc="-60" dirty="0" smtClean="0">
                <a:latin typeface="Arial"/>
                <a:cs typeface="Arial"/>
              </a:rPr>
              <a:t> </a:t>
            </a:r>
            <a:r>
              <a:rPr lang="zh-CN" altLang="en-US" sz="3200" b="1" spc="25" dirty="0" smtClean="0">
                <a:latin typeface="Arial"/>
                <a:cs typeface="Arial"/>
              </a:rPr>
              <a:t>是关节变量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-15" dirty="0"/>
              <a:t>Robo1x-1.5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10" dirty="0"/>
              <a:t>58</a:t>
            </a:fld>
            <a:endParaRPr spc="-1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90861" y="1048370"/>
            <a:ext cx="4475099" cy="4227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1335" y="-31061"/>
            <a:ext cx="8441329" cy="1010333"/>
          </a:xfrm>
          <a:prstGeom prst="rect">
            <a:avLst/>
          </a:prstGeom>
        </p:spPr>
        <p:txBody>
          <a:bodyPr vert="horz" wrap="square" lIns="0" tIns="215702" rIns="0" bIns="0" rtlCol="0">
            <a:spAutoFit/>
          </a:bodyPr>
          <a:lstStyle/>
          <a:p>
            <a:pPr marL="681990">
              <a:lnSpc>
                <a:spcPct val="100000"/>
              </a:lnSpc>
            </a:pPr>
            <a:r>
              <a:rPr lang="zh-CN" altLang="en-US" spc="-180" dirty="0"/>
              <a:t>链接</a:t>
            </a:r>
            <a:r>
              <a:rPr spc="-180" dirty="0" smtClean="0"/>
              <a:t> </a:t>
            </a:r>
            <a:r>
              <a:rPr spc="-290" dirty="0"/>
              <a:t>1: </a:t>
            </a:r>
            <a:r>
              <a:rPr sz="5150" i="1" spc="-220" dirty="0" smtClean="0">
                <a:latin typeface="Arial Narrow"/>
                <a:cs typeface="Arial Narrow"/>
              </a:rPr>
              <a:t>z</a:t>
            </a:r>
            <a:r>
              <a:rPr spc="-220" dirty="0" smtClean="0"/>
              <a:t>-</a:t>
            </a:r>
            <a:r>
              <a:rPr lang="zh-CN" altLang="en-US" spc="-220" dirty="0" smtClean="0"/>
              <a:t>轴</a:t>
            </a:r>
            <a:r>
              <a:rPr lang="zh-CN" altLang="en-US" spc="-100" dirty="0"/>
              <a:t>转动关节</a:t>
            </a:r>
            <a:endParaRPr sz="5150" dirty="0">
              <a:latin typeface="Arial Narrow"/>
              <a:cs typeface="Arial Narrow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28929" y="1029495"/>
          <a:ext cx="3901495" cy="19812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0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0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0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02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02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2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Link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b="1" i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2100" b="1" i="1" spc="-44" baseline="-29761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i</a:t>
                      </a:r>
                      <a:endParaRPr sz="2100" baseline="-29761">
                        <a:latin typeface="Gill Sans MT"/>
                        <a:cs typeface="Gill Sans MT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b="1" i="1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α</a:t>
                      </a:r>
                      <a:r>
                        <a:rPr sz="2100" b="1" i="1" spc="22" baseline="-29761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i</a:t>
                      </a:r>
                      <a:endParaRPr sz="2100" baseline="-29761">
                        <a:latin typeface="Gill Sans MT"/>
                        <a:cs typeface="Gill Sans MT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b="1" i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2100" b="1" i="1" baseline="-29761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i</a:t>
                      </a:r>
                      <a:endParaRPr sz="2100" baseline="-29761">
                        <a:latin typeface="Gill Sans MT"/>
                        <a:cs typeface="Gill Sans MT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b="1" spc="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θ</a:t>
                      </a:r>
                      <a:r>
                        <a:rPr sz="1950" b="1" spc="89" baseline="-3205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endParaRPr sz="1950" baseline="-32051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1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i="1" spc="-50" dirty="0">
                          <a:latin typeface="Arial Narrow"/>
                          <a:cs typeface="Arial Narrow"/>
                        </a:rPr>
                        <a:t>a</a:t>
                      </a:r>
                      <a:r>
                        <a:rPr sz="2100" i="1" spc="-75" baseline="-29761" dirty="0">
                          <a:latin typeface="Palatino Linotype"/>
                          <a:cs typeface="Palatino Linotype"/>
                        </a:rPr>
                        <a:t>1</a:t>
                      </a:r>
                      <a:endParaRPr sz="2100" baseline="-29761">
                        <a:latin typeface="Palatino Linotype"/>
                        <a:cs typeface="Palatino Linotype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u="heavy" spc="-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u="heavy" spc="65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1950" b="1" spc="97" baseline="-32051" dirty="0">
                          <a:latin typeface="Arial"/>
                          <a:cs typeface="Arial"/>
                        </a:rPr>
                        <a:t>1</a:t>
                      </a:r>
                      <a:endParaRPr sz="1950" baseline="-32051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2031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2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i="1" spc="-50" dirty="0">
                          <a:latin typeface="Arial Narrow"/>
                          <a:cs typeface="Arial Narrow"/>
                        </a:rPr>
                        <a:t>a</a:t>
                      </a:r>
                      <a:r>
                        <a:rPr sz="2100" i="1" spc="-75" baseline="-29761" dirty="0">
                          <a:latin typeface="Palatino Linotype"/>
                          <a:cs typeface="Palatino Linotype"/>
                        </a:rPr>
                        <a:t>2</a:t>
                      </a:r>
                      <a:endParaRPr sz="2100" baseline="-29761">
                        <a:latin typeface="Palatino Linotype"/>
                        <a:cs typeface="Palatino Linotype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spc="-114" dirty="0">
                          <a:latin typeface="Arial Unicode MS"/>
                          <a:cs typeface="Arial Unicode MS"/>
                        </a:rPr>
                        <a:t>180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i="1" dirty="0">
                          <a:latin typeface="Arial Narrow"/>
                          <a:cs typeface="Arial Narrow"/>
                        </a:rPr>
                        <a:t>0</a:t>
                      </a:r>
                      <a:endParaRPr sz="2000">
                        <a:latin typeface="Arial Narrow"/>
                        <a:cs typeface="Arial Narrow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000" u="heavy" spc="-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u="heavy" spc="65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1950" b="1" spc="97" baseline="-32051" dirty="0">
                          <a:latin typeface="Arial"/>
                          <a:cs typeface="Arial"/>
                        </a:rPr>
                        <a:t>2</a:t>
                      </a:r>
                      <a:endParaRPr sz="1950" baseline="-32051">
                        <a:latin typeface="Arial"/>
                        <a:cs typeface="Arial"/>
                      </a:endParaRPr>
                    </a:p>
                  </a:txBody>
                  <a:tcPr marL="0" marR="0" marT="1778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20319">
                      <a:solidFill>
                        <a:srgbClr val="000000"/>
                      </a:solidFill>
                      <a:prstDash val="solid"/>
                    </a:lnT>
                    <a:lnB w="2031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3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5270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i="1" u="heavy" spc="-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i="1" u="heavy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2100" b="1" i="1" baseline="-29761" dirty="0">
                          <a:latin typeface="Gill Sans MT"/>
                          <a:cs typeface="Gill Sans MT"/>
                        </a:rPr>
                        <a:t>3</a:t>
                      </a:r>
                      <a:endParaRPr sz="2100" baseline="-29761">
                        <a:latin typeface="Gill Sans MT"/>
                        <a:cs typeface="Gill Sans MT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2031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1778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2031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4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8605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d</a:t>
                      </a:r>
                      <a:r>
                        <a:rPr sz="1950" baseline="-32051" dirty="0">
                          <a:latin typeface="Arial Unicode MS"/>
                          <a:cs typeface="Arial Unicode MS"/>
                        </a:rPr>
                        <a:t>4</a:t>
                      </a:r>
                      <a:endParaRPr sz="1950" baseline="-32051">
                        <a:latin typeface="Arial Unicode MS"/>
                        <a:cs typeface="Arial Unicode MS"/>
                      </a:endParaRPr>
                    </a:p>
                  </a:txBody>
                  <a:tcPr marL="0" marR="0" marT="1778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2031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u="heavy" spc="-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u="heavy" spc="65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1950" b="1" spc="97" baseline="-32051" dirty="0">
                          <a:latin typeface="Arial"/>
                          <a:cs typeface="Arial"/>
                        </a:rPr>
                        <a:t>4</a:t>
                      </a:r>
                      <a:endParaRPr sz="1950" baseline="-32051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3876749" y="3042534"/>
            <a:ext cx="93980" cy="0"/>
          </a:xfrm>
          <a:custGeom>
            <a:avLst/>
            <a:gdLst/>
            <a:ahLst/>
            <a:cxnLst/>
            <a:rect l="l" t="t" r="r" b="b"/>
            <a:pathLst>
              <a:path w="93979">
                <a:moveTo>
                  <a:pt x="0" y="0"/>
                </a:moveTo>
                <a:lnTo>
                  <a:pt x="93365" y="0"/>
                </a:lnTo>
              </a:path>
            </a:pathLst>
          </a:custGeom>
          <a:ln w="203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93177" y="4142035"/>
            <a:ext cx="5970299" cy="2267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-15" dirty="0"/>
              <a:t>Robo1x-1.5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10" dirty="0"/>
              <a:t>59</a:t>
            </a:fld>
            <a:endParaRPr spc="-1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70576" y="1550207"/>
            <a:ext cx="5365199" cy="4239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786423" y="645255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15" dirty="0">
                <a:solidFill>
                  <a:srgbClr val="0A1B55"/>
                </a:solidFill>
                <a:latin typeface="Arial"/>
                <a:cs typeface="Arial"/>
              </a:rPr>
              <a:t>Robo1x-1.5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10" dirty="0"/>
              <a:t>6</a:t>
            </a:fld>
            <a:endParaRPr spc="-1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36720" y="1035844"/>
            <a:ext cx="4907279" cy="4208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1335" y="-31061"/>
            <a:ext cx="8441329" cy="1010333"/>
          </a:xfrm>
          <a:prstGeom prst="rect">
            <a:avLst/>
          </a:prstGeom>
        </p:spPr>
        <p:txBody>
          <a:bodyPr vert="horz" wrap="square" lIns="0" tIns="215702" rIns="0" bIns="0" rtlCol="0">
            <a:spAutoFit/>
          </a:bodyPr>
          <a:lstStyle/>
          <a:p>
            <a:pPr marL="681990">
              <a:lnSpc>
                <a:spcPct val="100000"/>
              </a:lnSpc>
            </a:pPr>
            <a:r>
              <a:rPr lang="zh-CN" altLang="en-US" spc="-180" dirty="0"/>
              <a:t>链接 </a:t>
            </a:r>
            <a:r>
              <a:rPr lang="en-US" altLang="zh-CN" spc="-290" dirty="0" smtClean="0"/>
              <a:t>2: </a:t>
            </a:r>
            <a:r>
              <a:rPr lang="en-US" altLang="zh-CN" sz="5150" i="1" spc="-220" dirty="0">
                <a:latin typeface="Arial Narrow"/>
                <a:cs typeface="Arial Narrow"/>
              </a:rPr>
              <a:t>z</a:t>
            </a:r>
            <a:r>
              <a:rPr lang="en-US" altLang="zh-CN" spc="-220" dirty="0"/>
              <a:t>-</a:t>
            </a:r>
            <a:r>
              <a:rPr lang="zh-CN" altLang="en-US" spc="-220" dirty="0"/>
              <a:t>轴</a:t>
            </a:r>
            <a:r>
              <a:rPr lang="zh-CN" altLang="en-US" spc="-100" dirty="0"/>
              <a:t>转动关节</a:t>
            </a:r>
            <a:endParaRPr sz="5150" dirty="0">
              <a:latin typeface="Arial Narrow"/>
              <a:cs typeface="Arial Narrow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28929" y="1029495"/>
          <a:ext cx="3901495" cy="19812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0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0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0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02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02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2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Link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b="1" i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2100" b="1" i="1" spc="-44" baseline="-29761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i</a:t>
                      </a:r>
                      <a:endParaRPr sz="2100" baseline="-29761">
                        <a:latin typeface="Gill Sans MT"/>
                        <a:cs typeface="Gill Sans MT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b="1" i="1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α</a:t>
                      </a:r>
                      <a:r>
                        <a:rPr sz="2100" b="1" i="1" spc="22" baseline="-29761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i</a:t>
                      </a:r>
                      <a:endParaRPr sz="2100" baseline="-29761">
                        <a:latin typeface="Gill Sans MT"/>
                        <a:cs typeface="Gill Sans MT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b="1" i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2100" b="1" i="1" baseline="-29761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i</a:t>
                      </a:r>
                      <a:endParaRPr sz="2100" baseline="-29761">
                        <a:latin typeface="Gill Sans MT"/>
                        <a:cs typeface="Gill Sans MT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b="1" spc="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θ</a:t>
                      </a:r>
                      <a:r>
                        <a:rPr sz="1950" b="1" spc="89" baseline="-3205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endParaRPr sz="1950" baseline="-32051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1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i="1" spc="-50" dirty="0">
                          <a:latin typeface="Arial Narrow"/>
                          <a:cs typeface="Arial Narrow"/>
                        </a:rPr>
                        <a:t>a</a:t>
                      </a:r>
                      <a:r>
                        <a:rPr sz="2100" i="1" spc="-75" baseline="-29761" dirty="0">
                          <a:latin typeface="Palatino Linotype"/>
                          <a:cs typeface="Palatino Linotype"/>
                        </a:rPr>
                        <a:t>1</a:t>
                      </a:r>
                      <a:endParaRPr sz="2100" baseline="-29761">
                        <a:latin typeface="Palatino Linotype"/>
                        <a:cs typeface="Palatino Linotype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u="heavy" spc="-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u="heavy" spc="65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1950" b="1" spc="97" baseline="-32051" dirty="0">
                          <a:latin typeface="Arial"/>
                          <a:cs typeface="Arial"/>
                        </a:rPr>
                        <a:t>1</a:t>
                      </a:r>
                      <a:endParaRPr sz="1950" baseline="-32051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2031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2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i="1" spc="-50" dirty="0">
                          <a:latin typeface="Arial Narrow"/>
                          <a:cs typeface="Arial Narrow"/>
                        </a:rPr>
                        <a:t>a</a:t>
                      </a:r>
                      <a:r>
                        <a:rPr sz="2100" i="1" spc="-75" baseline="-29761" dirty="0">
                          <a:latin typeface="Palatino Linotype"/>
                          <a:cs typeface="Palatino Linotype"/>
                        </a:rPr>
                        <a:t>2</a:t>
                      </a:r>
                      <a:endParaRPr sz="2100" baseline="-29761">
                        <a:latin typeface="Palatino Linotype"/>
                        <a:cs typeface="Palatino Linotype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spc="-114" dirty="0">
                          <a:latin typeface="Arial Unicode MS"/>
                          <a:cs typeface="Arial Unicode MS"/>
                        </a:rPr>
                        <a:t>180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i="1" dirty="0">
                          <a:latin typeface="Arial Narrow"/>
                          <a:cs typeface="Arial Narrow"/>
                        </a:rPr>
                        <a:t>0</a:t>
                      </a:r>
                      <a:endParaRPr sz="2000">
                        <a:latin typeface="Arial Narrow"/>
                        <a:cs typeface="Arial Narrow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000" u="heavy" spc="-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u="heavy" spc="65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1950" b="1" spc="97" baseline="-32051" dirty="0">
                          <a:latin typeface="Arial"/>
                          <a:cs typeface="Arial"/>
                        </a:rPr>
                        <a:t>2</a:t>
                      </a:r>
                      <a:endParaRPr sz="1950" baseline="-32051">
                        <a:latin typeface="Arial"/>
                        <a:cs typeface="Arial"/>
                      </a:endParaRPr>
                    </a:p>
                  </a:txBody>
                  <a:tcPr marL="0" marR="0" marT="1778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20319">
                      <a:solidFill>
                        <a:srgbClr val="000000"/>
                      </a:solidFill>
                      <a:prstDash val="solid"/>
                    </a:lnT>
                    <a:lnB w="2031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3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5270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i="1" u="heavy" spc="-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i="1" u="heavy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2100" b="1" i="1" baseline="-29761" dirty="0">
                          <a:latin typeface="Gill Sans MT"/>
                          <a:cs typeface="Gill Sans MT"/>
                        </a:rPr>
                        <a:t>3</a:t>
                      </a:r>
                      <a:endParaRPr sz="2100" baseline="-29761">
                        <a:latin typeface="Gill Sans MT"/>
                        <a:cs typeface="Gill Sans MT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2031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1778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2031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4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8605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d</a:t>
                      </a:r>
                      <a:r>
                        <a:rPr sz="1950" baseline="-32051" dirty="0">
                          <a:latin typeface="Arial Unicode MS"/>
                          <a:cs typeface="Arial Unicode MS"/>
                        </a:rPr>
                        <a:t>4</a:t>
                      </a:r>
                      <a:endParaRPr sz="1950" baseline="-32051">
                        <a:latin typeface="Arial Unicode MS"/>
                        <a:cs typeface="Arial Unicode MS"/>
                      </a:endParaRPr>
                    </a:p>
                  </a:txBody>
                  <a:tcPr marL="0" marR="0" marT="1778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2031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u="heavy" spc="-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u="heavy" spc="65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1950" b="1" spc="97" baseline="-32051" dirty="0">
                          <a:latin typeface="Arial"/>
                          <a:cs typeface="Arial"/>
                        </a:rPr>
                        <a:t>4</a:t>
                      </a:r>
                      <a:endParaRPr sz="1950" baseline="-32051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3876749" y="3042534"/>
            <a:ext cx="93980" cy="0"/>
          </a:xfrm>
          <a:custGeom>
            <a:avLst/>
            <a:gdLst/>
            <a:ahLst/>
            <a:cxnLst/>
            <a:rect l="l" t="t" r="r" b="b"/>
            <a:pathLst>
              <a:path w="93979">
                <a:moveTo>
                  <a:pt x="0" y="0"/>
                </a:moveTo>
                <a:lnTo>
                  <a:pt x="93365" y="0"/>
                </a:lnTo>
              </a:path>
            </a:pathLst>
          </a:custGeom>
          <a:ln w="203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92969" y="4089832"/>
            <a:ext cx="6162899" cy="2267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-15" dirty="0"/>
              <a:t>Robo1x-1.5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636925" y="6452617"/>
            <a:ext cx="179705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10" dirty="0">
                <a:solidFill>
                  <a:srgbClr val="0A1B55"/>
                </a:solidFill>
                <a:latin typeface="Arial"/>
                <a:cs typeface="Arial"/>
              </a:rPr>
              <a:t>60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89585" y="1061190"/>
            <a:ext cx="5054099" cy="418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1335" y="-31061"/>
            <a:ext cx="8441329" cy="1007768"/>
          </a:xfrm>
          <a:prstGeom prst="rect">
            <a:avLst/>
          </a:prstGeom>
        </p:spPr>
        <p:txBody>
          <a:bodyPr vert="horz" wrap="square" lIns="0" tIns="228402" rIns="0" bIns="0" rtlCol="0">
            <a:spAutoFit/>
          </a:bodyPr>
          <a:lstStyle/>
          <a:p>
            <a:pPr marL="1407160">
              <a:lnSpc>
                <a:spcPct val="100000"/>
              </a:lnSpc>
            </a:pPr>
            <a:r>
              <a:rPr lang="zh-CN" altLang="en-US" spc="-180" dirty="0"/>
              <a:t>链接</a:t>
            </a:r>
            <a:r>
              <a:rPr spc="-180" dirty="0" smtClean="0"/>
              <a:t> </a:t>
            </a:r>
            <a:r>
              <a:rPr spc="-290" dirty="0"/>
              <a:t>3</a:t>
            </a:r>
            <a:r>
              <a:rPr spc="-290" dirty="0" smtClean="0"/>
              <a:t>:</a:t>
            </a:r>
            <a:r>
              <a:rPr lang="zh-CN" altLang="en-US" spc="-290" dirty="0"/>
              <a:t>移动关节</a:t>
            </a:r>
            <a:endParaRPr spc="-10" dirty="0"/>
          </a:p>
        </p:txBody>
      </p:sp>
      <p:sp>
        <p:nvSpPr>
          <p:cNvPr id="4" name="object 4"/>
          <p:cNvSpPr/>
          <p:nvPr/>
        </p:nvSpPr>
        <p:spPr>
          <a:xfrm>
            <a:off x="1571919" y="4411740"/>
            <a:ext cx="4716900" cy="2169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28929" y="1029495"/>
          <a:ext cx="3901495" cy="19812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0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0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0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02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02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2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Link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b="1" i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2100" b="1" i="1" spc="-44" baseline="-29761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i</a:t>
                      </a:r>
                      <a:endParaRPr sz="2100" baseline="-29761">
                        <a:latin typeface="Gill Sans MT"/>
                        <a:cs typeface="Gill Sans MT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b="1" i="1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α</a:t>
                      </a:r>
                      <a:r>
                        <a:rPr sz="2100" b="1" i="1" spc="22" baseline="-29761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i</a:t>
                      </a:r>
                      <a:endParaRPr sz="2100" baseline="-29761">
                        <a:latin typeface="Gill Sans MT"/>
                        <a:cs typeface="Gill Sans MT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b="1" i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2100" b="1" i="1" baseline="-29761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i</a:t>
                      </a:r>
                      <a:endParaRPr sz="2100" baseline="-29761">
                        <a:latin typeface="Gill Sans MT"/>
                        <a:cs typeface="Gill Sans MT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b="1" spc="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θ</a:t>
                      </a:r>
                      <a:r>
                        <a:rPr sz="1950" b="1" spc="89" baseline="-3205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endParaRPr sz="1950" baseline="-32051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1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i="1" spc="-50" dirty="0">
                          <a:latin typeface="Arial Narrow"/>
                          <a:cs typeface="Arial Narrow"/>
                        </a:rPr>
                        <a:t>a</a:t>
                      </a:r>
                      <a:r>
                        <a:rPr sz="2100" i="1" spc="-75" baseline="-29761" dirty="0">
                          <a:latin typeface="Palatino Linotype"/>
                          <a:cs typeface="Palatino Linotype"/>
                        </a:rPr>
                        <a:t>1</a:t>
                      </a:r>
                      <a:endParaRPr sz="2100" baseline="-29761">
                        <a:latin typeface="Palatino Linotype"/>
                        <a:cs typeface="Palatino Linotype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u="heavy" spc="-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u="heavy" spc="65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1950" b="1" spc="97" baseline="-32051" dirty="0">
                          <a:latin typeface="Arial"/>
                          <a:cs typeface="Arial"/>
                        </a:rPr>
                        <a:t>1</a:t>
                      </a:r>
                      <a:endParaRPr sz="1950" baseline="-32051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2031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2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i="1" spc="-50" dirty="0">
                          <a:latin typeface="Arial Narrow"/>
                          <a:cs typeface="Arial Narrow"/>
                        </a:rPr>
                        <a:t>a</a:t>
                      </a:r>
                      <a:r>
                        <a:rPr sz="2100" i="1" spc="-75" baseline="-29761" dirty="0">
                          <a:latin typeface="Palatino Linotype"/>
                          <a:cs typeface="Palatino Linotype"/>
                        </a:rPr>
                        <a:t>2</a:t>
                      </a:r>
                      <a:endParaRPr sz="2100" baseline="-29761">
                        <a:latin typeface="Palatino Linotype"/>
                        <a:cs typeface="Palatino Linotype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spc="-114" dirty="0">
                          <a:latin typeface="Arial Unicode MS"/>
                          <a:cs typeface="Arial Unicode MS"/>
                        </a:rPr>
                        <a:t>180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i="1" dirty="0">
                          <a:latin typeface="Arial Narrow"/>
                          <a:cs typeface="Arial Narrow"/>
                        </a:rPr>
                        <a:t>0</a:t>
                      </a:r>
                      <a:endParaRPr sz="2000">
                        <a:latin typeface="Arial Narrow"/>
                        <a:cs typeface="Arial Narrow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000" u="heavy" spc="-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u="heavy" spc="65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1950" b="1" spc="97" baseline="-32051" dirty="0">
                          <a:latin typeface="Arial"/>
                          <a:cs typeface="Arial"/>
                        </a:rPr>
                        <a:t>2</a:t>
                      </a:r>
                      <a:endParaRPr sz="1950" baseline="-32051">
                        <a:latin typeface="Arial"/>
                        <a:cs typeface="Arial"/>
                      </a:endParaRPr>
                    </a:p>
                  </a:txBody>
                  <a:tcPr marL="0" marR="0" marT="1778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20319">
                      <a:solidFill>
                        <a:srgbClr val="000000"/>
                      </a:solidFill>
                      <a:prstDash val="solid"/>
                    </a:lnT>
                    <a:lnB w="2031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3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marR="255270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i="1" u="heavy" spc="-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i="1" u="heavy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2100" b="1" i="1" baseline="-29761" dirty="0">
                          <a:latin typeface="Gill Sans MT"/>
                          <a:cs typeface="Gill Sans MT"/>
                        </a:rPr>
                        <a:t>3</a:t>
                      </a:r>
                      <a:endParaRPr sz="2100" baseline="-29761">
                        <a:latin typeface="Gill Sans MT"/>
                        <a:cs typeface="Gill Sans MT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2031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1778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2031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4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8605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d</a:t>
                      </a:r>
                      <a:r>
                        <a:rPr sz="1950" baseline="-32051" dirty="0">
                          <a:latin typeface="Arial Unicode MS"/>
                          <a:cs typeface="Arial Unicode MS"/>
                        </a:rPr>
                        <a:t>4</a:t>
                      </a:r>
                      <a:endParaRPr sz="1950" baseline="-32051">
                        <a:latin typeface="Arial Unicode MS"/>
                        <a:cs typeface="Arial Unicode MS"/>
                      </a:endParaRPr>
                    </a:p>
                  </a:txBody>
                  <a:tcPr marL="0" marR="0" marT="1778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2031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u="heavy" spc="-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u="heavy" spc="65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1950" b="1" spc="97" baseline="-32051" dirty="0">
                          <a:latin typeface="Arial"/>
                          <a:cs typeface="Arial"/>
                        </a:rPr>
                        <a:t>4</a:t>
                      </a:r>
                      <a:endParaRPr sz="1950" baseline="-32051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3876749" y="3042534"/>
            <a:ext cx="93980" cy="0"/>
          </a:xfrm>
          <a:custGeom>
            <a:avLst/>
            <a:gdLst/>
            <a:ahLst/>
            <a:cxnLst/>
            <a:rect l="l" t="t" r="r" b="b"/>
            <a:pathLst>
              <a:path w="93979">
                <a:moveTo>
                  <a:pt x="0" y="0"/>
                </a:moveTo>
                <a:lnTo>
                  <a:pt x="93365" y="0"/>
                </a:lnTo>
              </a:path>
            </a:pathLst>
          </a:custGeom>
          <a:ln w="203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-15" dirty="0"/>
              <a:t>Robo1x-1.5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10" dirty="0"/>
              <a:t>61</a:t>
            </a:fld>
            <a:endParaRPr spc="-1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79678" y="1073422"/>
            <a:ext cx="5126699" cy="4220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1335" y="-31061"/>
            <a:ext cx="8441329" cy="1010333"/>
          </a:xfrm>
          <a:prstGeom prst="rect">
            <a:avLst/>
          </a:prstGeom>
        </p:spPr>
        <p:txBody>
          <a:bodyPr vert="horz" wrap="square" lIns="0" tIns="215702" rIns="0" bIns="0" rtlCol="0">
            <a:spAutoFit/>
          </a:bodyPr>
          <a:lstStyle/>
          <a:p>
            <a:pPr marL="681990">
              <a:lnSpc>
                <a:spcPct val="100000"/>
              </a:lnSpc>
            </a:pPr>
            <a:r>
              <a:rPr lang="zh-CN" altLang="en-US" spc="-180" dirty="0"/>
              <a:t>链接</a:t>
            </a:r>
            <a:r>
              <a:rPr spc="-180" dirty="0" smtClean="0"/>
              <a:t> </a:t>
            </a:r>
            <a:r>
              <a:rPr spc="-290" dirty="0"/>
              <a:t>4: </a:t>
            </a:r>
            <a:r>
              <a:rPr sz="5150" i="1" spc="-220" dirty="0" smtClean="0">
                <a:latin typeface="Arial Narrow"/>
                <a:cs typeface="Arial Narrow"/>
              </a:rPr>
              <a:t>z</a:t>
            </a:r>
            <a:r>
              <a:rPr spc="-220" dirty="0" smtClean="0"/>
              <a:t>-</a:t>
            </a:r>
            <a:r>
              <a:rPr lang="zh-CN" altLang="en-US" spc="-220" dirty="0" smtClean="0"/>
              <a:t>轴转动关节</a:t>
            </a:r>
            <a:endParaRPr sz="5150" dirty="0">
              <a:latin typeface="Arial Narrow"/>
              <a:cs typeface="Arial Narrow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28929" y="1029495"/>
          <a:ext cx="3901495" cy="19812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0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0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0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02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02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2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Link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b="1" i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2100" b="1" i="1" spc="-44" baseline="-29761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i</a:t>
                      </a:r>
                      <a:endParaRPr sz="2100" baseline="-29761">
                        <a:latin typeface="Gill Sans MT"/>
                        <a:cs typeface="Gill Sans MT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b="1" i="1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α</a:t>
                      </a:r>
                      <a:r>
                        <a:rPr sz="2100" b="1" i="1" spc="22" baseline="-29761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i</a:t>
                      </a:r>
                      <a:endParaRPr sz="2100" baseline="-29761">
                        <a:latin typeface="Gill Sans MT"/>
                        <a:cs typeface="Gill Sans MT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b="1" i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2100" b="1" i="1" baseline="-29761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i</a:t>
                      </a:r>
                      <a:endParaRPr sz="2100" baseline="-29761">
                        <a:latin typeface="Gill Sans MT"/>
                        <a:cs typeface="Gill Sans MT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b="1" spc="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θ</a:t>
                      </a:r>
                      <a:r>
                        <a:rPr sz="1950" b="1" spc="89" baseline="-3205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endParaRPr sz="1950" baseline="-32051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1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i="1" spc="-50" dirty="0">
                          <a:latin typeface="Arial Narrow"/>
                          <a:cs typeface="Arial Narrow"/>
                        </a:rPr>
                        <a:t>a</a:t>
                      </a:r>
                      <a:r>
                        <a:rPr sz="2100" i="1" spc="-75" baseline="-29761" dirty="0">
                          <a:latin typeface="Palatino Linotype"/>
                          <a:cs typeface="Palatino Linotype"/>
                        </a:rPr>
                        <a:t>1</a:t>
                      </a:r>
                      <a:endParaRPr sz="2100" baseline="-29761">
                        <a:latin typeface="Palatino Linotype"/>
                        <a:cs typeface="Palatino Linotype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u="heavy" spc="-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u="heavy" spc="65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1950" b="1" spc="97" baseline="-32051" dirty="0">
                          <a:latin typeface="Arial"/>
                          <a:cs typeface="Arial"/>
                        </a:rPr>
                        <a:t>1</a:t>
                      </a:r>
                      <a:endParaRPr sz="1950" baseline="-32051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2031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2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i="1" spc="-50" dirty="0">
                          <a:latin typeface="Arial Narrow"/>
                          <a:cs typeface="Arial Narrow"/>
                        </a:rPr>
                        <a:t>a</a:t>
                      </a:r>
                      <a:r>
                        <a:rPr sz="2100" i="1" spc="-75" baseline="-29761" dirty="0">
                          <a:latin typeface="Palatino Linotype"/>
                          <a:cs typeface="Palatino Linotype"/>
                        </a:rPr>
                        <a:t>2</a:t>
                      </a:r>
                      <a:endParaRPr sz="2100" baseline="-29761">
                        <a:latin typeface="Palatino Linotype"/>
                        <a:cs typeface="Palatino Linotype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spc="-114" dirty="0">
                          <a:latin typeface="Arial Unicode MS"/>
                          <a:cs typeface="Arial Unicode MS"/>
                        </a:rPr>
                        <a:t>180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2420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i="1" dirty="0">
                          <a:latin typeface="Arial Narrow"/>
                          <a:cs typeface="Arial Narrow"/>
                        </a:rPr>
                        <a:t>0</a:t>
                      </a:r>
                      <a:endParaRPr sz="2000">
                        <a:latin typeface="Arial Narrow"/>
                        <a:cs typeface="Arial Narrow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000" u="heavy" spc="-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u="heavy" spc="65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1950" b="1" spc="97" baseline="-32051" dirty="0">
                          <a:latin typeface="Arial"/>
                          <a:cs typeface="Arial"/>
                        </a:rPr>
                        <a:t>2</a:t>
                      </a:r>
                      <a:endParaRPr sz="1950" baseline="-32051">
                        <a:latin typeface="Arial"/>
                        <a:cs typeface="Arial"/>
                      </a:endParaRPr>
                    </a:p>
                  </a:txBody>
                  <a:tcPr marL="0" marR="0" marT="1778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20319">
                      <a:solidFill>
                        <a:srgbClr val="000000"/>
                      </a:solidFill>
                      <a:prstDash val="solid"/>
                    </a:lnT>
                    <a:lnB w="2031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3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5270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i="1" u="heavy" spc="-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i="1" u="heavy" spc="-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2100" b="1" i="1" baseline="-29761" dirty="0">
                          <a:latin typeface="Gill Sans MT"/>
                          <a:cs typeface="Gill Sans MT"/>
                        </a:rPr>
                        <a:t>3</a:t>
                      </a:r>
                      <a:endParaRPr sz="2100" baseline="-29761">
                        <a:latin typeface="Gill Sans MT"/>
                        <a:cs typeface="Gill Sans MT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2031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1778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2031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4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0</a:t>
                      </a:r>
                      <a:endParaRPr sz="2000">
                        <a:latin typeface="Arial Unicode MS"/>
                        <a:cs typeface="Arial Unicode MS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marR="268605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2000" dirty="0">
                          <a:latin typeface="Arial Unicode MS"/>
                          <a:cs typeface="Arial Unicode MS"/>
                        </a:rPr>
                        <a:t>d</a:t>
                      </a:r>
                      <a:r>
                        <a:rPr sz="1950" baseline="-32051" dirty="0">
                          <a:latin typeface="Arial Unicode MS"/>
                          <a:cs typeface="Arial Unicode MS"/>
                        </a:rPr>
                        <a:t>4</a:t>
                      </a:r>
                      <a:endParaRPr sz="1950" baseline="-32051">
                        <a:latin typeface="Arial Unicode MS"/>
                        <a:cs typeface="Arial Unicode MS"/>
                      </a:endParaRPr>
                    </a:p>
                  </a:txBody>
                  <a:tcPr marL="0" marR="0" marT="1778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2031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2000" u="heavy" spc="-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u="heavy" spc="65" dirty="0">
                          <a:latin typeface="Arial"/>
                          <a:cs typeface="Arial"/>
                        </a:rPr>
                        <a:t>θ</a:t>
                      </a:r>
                      <a:r>
                        <a:rPr sz="1950" b="1" spc="97" baseline="-32051" dirty="0">
                          <a:latin typeface="Arial"/>
                          <a:cs typeface="Arial"/>
                        </a:rPr>
                        <a:t>4</a:t>
                      </a:r>
                      <a:endParaRPr sz="1950" baseline="-32051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  <a:solidFill>
                      <a:srgbClr val="F7F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3876749" y="3042534"/>
            <a:ext cx="93980" cy="0"/>
          </a:xfrm>
          <a:custGeom>
            <a:avLst/>
            <a:gdLst/>
            <a:ahLst/>
            <a:cxnLst/>
            <a:rect l="l" t="t" r="r" b="b"/>
            <a:pathLst>
              <a:path w="93979">
                <a:moveTo>
                  <a:pt x="0" y="0"/>
                </a:moveTo>
                <a:lnTo>
                  <a:pt x="93365" y="0"/>
                </a:lnTo>
              </a:path>
            </a:pathLst>
          </a:custGeom>
          <a:ln w="203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6159" y="4414818"/>
            <a:ext cx="5558099" cy="2166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-15" dirty="0"/>
              <a:t>Robo1x-1.5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10" dirty="0"/>
              <a:t>62</a:t>
            </a:fld>
            <a:endParaRPr spc="-1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335" y="-31061"/>
            <a:ext cx="8441329" cy="1007768"/>
          </a:xfrm>
          <a:prstGeom prst="rect">
            <a:avLst/>
          </a:prstGeom>
        </p:spPr>
        <p:txBody>
          <a:bodyPr vert="horz" wrap="square" lIns="0" tIns="228402" rIns="0" bIns="0" rtlCol="0">
            <a:spAutoFit/>
          </a:bodyPr>
          <a:lstStyle/>
          <a:p>
            <a:pPr marL="1145540">
              <a:lnSpc>
                <a:spcPct val="100000"/>
              </a:lnSpc>
            </a:pPr>
            <a:r>
              <a:rPr lang="zh-CN" altLang="en-US" spc="-185" dirty="0" smtClean="0"/>
              <a:t>  末端</a:t>
            </a:r>
            <a:r>
              <a:rPr lang="zh-CN" altLang="en-US" spc="-185" dirty="0"/>
              <a:t>执行器的变换</a:t>
            </a:r>
            <a:endParaRPr spc="-155" dirty="0"/>
          </a:p>
        </p:txBody>
      </p:sp>
      <p:sp>
        <p:nvSpPr>
          <p:cNvPr id="3" name="object 3"/>
          <p:cNvSpPr/>
          <p:nvPr/>
        </p:nvSpPr>
        <p:spPr>
          <a:xfrm>
            <a:off x="103541" y="2202306"/>
            <a:ext cx="8936999" cy="2459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-15" dirty="0"/>
              <a:t>Robo1x-1.5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10" dirty="0"/>
              <a:t>63</a:t>
            </a:fld>
            <a:endParaRPr spc="-1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90119" y="1515038"/>
            <a:ext cx="5365199" cy="4239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90119" y="4594173"/>
            <a:ext cx="3435350" cy="1160780"/>
          </a:xfrm>
          <a:custGeom>
            <a:avLst/>
            <a:gdLst/>
            <a:ahLst/>
            <a:cxnLst/>
            <a:rect l="l" t="t" r="r" b="b"/>
            <a:pathLst>
              <a:path w="3435350" h="1160779">
                <a:moveTo>
                  <a:pt x="0" y="580349"/>
                </a:moveTo>
                <a:lnTo>
                  <a:pt x="1363" y="557008"/>
                </a:lnTo>
                <a:lnTo>
                  <a:pt x="5420" y="533901"/>
                </a:lnTo>
                <a:lnTo>
                  <a:pt x="21409" y="488457"/>
                </a:lnTo>
                <a:lnTo>
                  <a:pt x="47556" y="444157"/>
                </a:lnTo>
                <a:lnTo>
                  <a:pt x="83449" y="401140"/>
                </a:lnTo>
                <a:lnTo>
                  <a:pt x="128679" y="359544"/>
                </a:lnTo>
                <a:lnTo>
                  <a:pt x="182836" y="319508"/>
                </a:lnTo>
                <a:lnTo>
                  <a:pt x="245508" y="281170"/>
                </a:lnTo>
                <a:lnTo>
                  <a:pt x="279909" y="262682"/>
                </a:lnTo>
                <a:lnTo>
                  <a:pt x="316285" y="244670"/>
                </a:lnTo>
                <a:lnTo>
                  <a:pt x="354585" y="227152"/>
                </a:lnTo>
                <a:lnTo>
                  <a:pt x="394758" y="210145"/>
                </a:lnTo>
                <a:lnTo>
                  <a:pt x="436751" y="193668"/>
                </a:lnTo>
                <a:lnTo>
                  <a:pt x="480514" y="177736"/>
                </a:lnTo>
                <a:lnTo>
                  <a:pt x="525996" y="162367"/>
                </a:lnTo>
                <a:lnTo>
                  <a:pt x="573145" y="147580"/>
                </a:lnTo>
                <a:lnTo>
                  <a:pt x="621910" y="133390"/>
                </a:lnTo>
                <a:lnTo>
                  <a:pt x="672239" y="119816"/>
                </a:lnTo>
                <a:lnTo>
                  <a:pt x="724082" y="106874"/>
                </a:lnTo>
                <a:lnTo>
                  <a:pt x="777386" y="94582"/>
                </a:lnTo>
                <a:lnTo>
                  <a:pt x="832101" y="82958"/>
                </a:lnTo>
                <a:lnTo>
                  <a:pt x="888176" y="72018"/>
                </a:lnTo>
                <a:lnTo>
                  <a:pt x="945558" y="61781"/>
                </a:lnTo>
                <a:lnTo>
                  <a:pt x="1004198" y="52262"/>
                </a:lnTo>
                <a:lnTo>
                  <a:pt x="1064042" y="43481"/>
                </a:lnTo>
                <a:lnTo>
                  <a:pt x="1125041" y="35454"/>
                </a:lnTo>
                <a:lnTo>
                  <a:pt x="1187143" y="28197"/>
                </a:lnTo>
                <a:lnTo>
                  <a:pt x="1250296" y="21730"/>
                </a:lnTo>
                <a:lnTo>
                  <a:pt x="1314449" y="16069"/>
                </a:lnTo>
                <a:lnTo>
                  <a:pt x="1379551" y="11231"/>
                </a:lnTo>
                <a:lnTo>
                  <a:pt x="1445551" y="7234"/>
                </a:lnTo>
                <a:lnTo>
                  <a:pt x="1512397" y="4095"/>
                </a:lnTo>
                <a:lnTo>
                  <a:pt x="1580038" y="1831"/>
                </a:lnTo>
                <a:lnTo>
                  <a:pt x="1648423" y="460"/>
                </a:lnTo>
                <a:lnTo>
                  <a:pt x="1717499" y="0"/>
                </a:lnTo>
                <a:lnTo>
                  <a:pt x="1786576" y="460"/>
                </a:lnTo>
                <a:lnTo>
                  <a:pt x="1854961" y="1831"/>
                </a:lnTo>
                <a:lnTo>
                  <a:pt x="1922602" y="4095"/>
                </a:lnTo>
                <a:lnTo>
                  <a:pt x="1989448" y="7234"/>
                </a:lnTo>
                <a:lnTo>
                  <a:pt x="2055448" y="11231"/>
                </a:lnTo>
                <a:lnTo>
                  <a:pt x="2120550" y="16069"/>
                </a:lnTo>
                <a:lnTo>
                  <a:pt x="2184703" y="21730"/>
                </a:lnTo>
                <a:lnTo>
                  <a:pt x="2247856" y="28197"/>
                </a:lnTo>
                <a:lnTo>
                  <a:pt x="2309958" y="35454"/>
                </a:lnTo>
                <a:lnTo>
                  <a:pt x="2370957" y="43481"/>
                </a:lnTo>
                <a:lnTo>
                  <a:pt x="2430801" y="52262"/>
                </a:lnTo>
                <a:lnTo>
                  <a:pt x="2489441" y="61781"/>
                </a:lnTo>
                <a:lnTo>
                  <a:pt x="2546823" y="72018"/>
                </a:lnTo>
                <a:lnTo>
                  <a:pt x="2602898" y="82958"/>
                </a:lnTo>
                <a:lnTo>
                  <a:pt x="2657613" y="94582"/>
                </a:lnTo>
                <a:lnTo>
                  <a:pt x="2710917" y="106874"/>
                </a:lnTo>
                <a:lnTo>
                  <a:pt x="2762760" y="119816"/>
                </a:lnTo>
                <a:lnTo>
                  <a:pt x="2813089" y="133390"/>
                </a:lnTo>
                <a:lnTo>
                  <a:pt x="2861854" y="147580"/>
                </a:lnTo>
                <a:lnTo>
                  <a:pt x="2909003" y="162367"/>
                </a:lnTo>
                <a:lnTo>
                  <a:pt x="2954485" y="177736"/>
                </a:lnTo>
                <a:lnTo>
                  <a:pt x="2998248" y="193668"/>
                </a:lnTo>
                <a:lnTo>
                  <a:pt x="3040241" y="210145"/>
                </a:lnTo>
                <a:lnTo>
                  <a:pt x="3080414" y="227152"/>
                </a:lnTo>
                <a:lnTo>
                  <a:pt x="3118714" y="244670"/>
                </a:lnTo>
                <a:lnTo>
                  <a:pt x="3155090" y="262682"/>
                </a:lnTo>
                <a:lnTo>
                  <a:pt x="3189491" y="281170"/>
                </a:lnTo>
                <a:lnTo>
                  <a:pt x="3252163" y="319508"/>
                </a:lnTo>
                <a:lnTo>
                  <a:pt x="3306320" y="359544"/>
                </a:lnTo>
                <a:lnTo>
                  <a:pt x="3351550" y="401140"/>
                </a:lnTo>
                <a:lnTo>
                  <a:pt x="3387443" y="444157"/>
                </a:lnTo>
                <a:lnTo>
                  <a:pt x="3413590" y="488457"/>
                </a:lnTo>
                <a:lnTo>
                  <a:pt x="3429579" y="533901"/>
                </a:lnTo>
                <a:lnTo>
                  <a:pt x="3434999" y="580349"/>
                </a:lnTo>
                <a:lnTo>
                  <a:pt x="3429579" y="626798"/>
                </a:lnTo>
                <a:lnTo>
                  <a:pt x="3413590" y="672242"/>
                </a:lnTo>
                <a:lnTo>
                  <a:pt x="3387443" y="716542"/>
                </a:lnTo>
                <a:lnTo>
                  <a:pt x="3351550" y="759559"/>
                </a:lnTo>
                <a:lnTo>
                  <a:pt x="3306320" y="801155"/>
                </a:lnTo>
                <a:lnTo>
                  <a:pt x="3252163" y="841191"/>
                </a:lnTo>
                <a:lnTo>
                  <a:pt x="3189491" y="879529"/>
                </a:lnTo>
                <a:lnTo>
                  <a:pt x="3155090" y="898018"/>
                </a:lnTo>
                <a:lnTo>
                  <a:pt x="3118714" y="916029"/>
                </a:lnTo>
                <a:lnTo>
                  <a:pt x="3080414" y="933547"/>
                </a:lnTo>
                <a:lnTo>
                  <a:pt x="3040241" y="950554"/>
                </a:lnTo>
                <a:lnTo>
                  <a:pt x="2998248" y="967031"/>
                </a:lnTo>
                <a:lnTo>
                  <a:pt x="2954485" y="982963"/>
                </a:lnTo>
                <a:lnTo>
                  <a:pt x="2909003" y="998332"/>
                </a:lnTo>
                <a:lnTo>
                  <a:pt x="2861854" y="1013119"/>
                </a:lnTo>
                <a:lnTo>
                  <a:pt x="2813089" y="1027309"/>
                </a:lnTo>
                <a:lnTo>
                  <a:pt x="2762760" y="1040884"/>
                </a:lnTo>
                <a:lnTo>
                  <a:pt x="2710917" y="1053825"/>
                </a:lnTo>
                <a:lnTo>
                  <a:pt x="2657613" y="1066117"/>
                </a:lnTo>
                <a:lnTo>
                  <a:pt x="2602898" y="1077741"/>
                </a:lnTo>
                <a:lnTo>
                  <a:pt x="2546823" y="1088681"/>
                </a:lnTo>
                <a:lnTo>
                  <a:pt x="2489441" y="1098918"/>
                </a:lnTo>
                <a:lnTo>
                  <a:pt x="2430801" y="1108437"/>
                </a:lnTo>
                <a:lnTo>
                  <a:pt x="2370957" y="1117218"/>
                </a:lnTo>
                <a:lnTo>
                  <a:pt x="2309958" y="1125245"/>
                </a:lnTo>
                <a:lnTo>
                  <a:pt x="2247856" y="1132502"/>
                </a:lnTo>
                <a:lnTo>
                  <a:pt x="2184703" y="1138969"/>
                </a:lnTo>
                <a:lnTo>
                  <a:pt x="2120550" y="1144630"/>
                </a:lnTo>
                <a:lnTo>
                  <a:pt x="2055448" y="1149468"/>
                </a:lnTo>
                <a:lnTo>
                  <a:pt x="1989448" y="1153465"/>
                </a:lnTo>
                <a:lnTo>
                  <a:pt x="1922602" y="1156604"/>
                </a:lnTo>
                <a:lnTo>
                  <a:pt x="1854961" y="1158868"/>
                </a:lnTo>
                <a:lnTo>
                  <a:pt x="1786576" y="1160239"/>
                </a:lnTo>
                <a:lnTo>
                  <a:pt x="1717499" y="1160699"/>
                </a:lnTo>
                <a:lnTo>
                  <a:pt x="1648423" y="1160239"/>
                </a:lnTo>
                <a:lnTo>
                  <a:pt x="1580038" y="1158868"/>
                </a:lnTo>
                <a:lnTo>
                  <a:pt x="1512397" y="1156604"/>
                </a:lnTo>
                <a:lnTo>
                  <a:pt x="1445551" y="1153465"/>
                </a:lnTo>
                <a:lnTo>
                  <a:pt x="1379551" y="1149468"/>
                </a:lnTo>
                <a:lnTo>
                  <a:pt x="1314449" y="1144630"/>
                </a:lnTo>
                <a:lnTo>
                  <a:pt x="1250296" y="1138969"/>
                </a:lnTo>
                <a:lnTo>
                  <a:pt x="1187143" y="1132502"/>
                </a:lnTo>
                <a:lnTo>
                  <a:pt x="1125041" y="1125245"/>
                </a:lnTo>
                <a:lnTo>
                  <a:pt x="1064042" y="1117218"/>
                </a:lnTo>
                <a:lnTo>
                  <a:pt x="1004198" y="1108437"/>
                </a:lnTo>
                <a:lnTo>
                  <a:pt x="945558" y="1098918"/>
                </a:lnTo>
                <a:lnTo>
                  <a:pt x="888176" y="1088681"/>
                </a:lnTo>
                <a:lnTo>
                  <a:pt x="832101" y="1077741"/>
                </a:lnTo>
                <a:lnTo>
                  <a:pt x="777386" y="1066117"/>
                </a:lnTo>
                <a:lnTo>
                  <a:pt x="724082" y="1053825"/>
                </a:lnTo>
                <a:lnTo>
                  <a:pt x="672239" y="1040884"/>
                </a:lnTo>
                <a:lnTo>
                  <a:pt x="621910" y="1027309"/>
                </a:lnTo>
                <a:lnTo>
                  <a:pt x="573145" y="1013119"/>
                </a:lnTo>
                <a:lnTo>
                  <a:pt x="525996" y="998332"/>
                </a:lnTo>
                <a:lnTo>
                  <a:pt x="480514" y="982963"/>
                </a:lnTo>
                <a:lnTo>
                  <a:pt x="436751" y="967031"/>
                </a:lnTo>
                <a:lnTo>
                  <a:pt x="394758" y="950554"/>
                </a:lnTo>
                <a:lnTo>
                  <a:pt x="354585" y="933547"/>
                </a:lnTo>
                <a:lnTo>
                  <a:pt x="316285" y="916029"/>
                </a:lnTo>
                <a:lnTo>
                  <a:pt x="279909" y="898018"/>
                </a:lnTo>
                <a:lnTo>
                  <a:pt x="245508" y="879529"/>
                </a:lnTo>
                <a:lnTo>
                  <a:pt x="182836" y="841191"/>
                </a:lnTo>
                <a:lnTo>
                  <a:pt x="128679" y="801155"/>
                </a:lnTo>
                <a:lnTo>
                  <a:pt x="83449" y="759559"/>
                </a:lnTo>
                <a:lnTo>
                  <a:pt x="47556" y="716542"/>
                </a:lnTo>
                <a:lnTo>
                  <a:pt x="21409" y="672242"/>
                </a:lnTo>
                <a:lnTo>
                  <a:pt x="5420" y="626798"/>
                </a:lnTo>
                <a:lnTo>
                  <a:pt x="1363" y="603691"/>
                </a:lnTo>
                <a:lnTo>
                  <a:pt x="0" y="580349"/>
                </a:lnTo>
                <a:close/>
              </a:path>
            </a:pathLst>
          </a:custGeom>
          <a:ln w="38099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65471" y="2790091"/>
            <a:ext cx="631825" cy="1925955"/>
          </a:xfrm>
          <a:custGeom>
            <a:avLst/>
            <a:gdLst/>
            <a:ahLst/>
            <a:cxnLst/>
            <a:rect l="l" t="t" r="r" b="b"/>
            <a:pathLst>
              <a:path w="631825" h="1925954">
                <a:moveTo>
                  <a:pt x="0" y="962850"/>
                </a:moveTo>
                <a:lnTo>
                  <a:pt x="792" y="894087"/>
                </a:lnTo>
                <a:lnTo>
                  <a:pt x="3135" y="826629"/>
                </a:lnTo>
                <a:lnTo>
                  <a:pt x="6974" y="760639"/>
                </a:lnTo>
                <a:lnTo>
                  <a:pt x="12257" y="696280"/>
                </a:lnTo>
                <a:lnTo>
                  <a:pt x="18929" y="633714"/>
                </a:lnTo>
                <a:lnTo>
                  <a:pt x="26937" y="573105"/>
                </a:lnTo>
                <a:lnTo>
                  <a:pt x="36228" y="514616"/>
                </a:lnTo>
                <a:lnTo>
                  <a:pt x="46749" y="458409"/>
                </a:lnTo>
                <a:lnTo>
                  <a:pt x="58445" y="404647"/>
                </a:lnTo>
                <a:lnTo>
                  <a:pt x="71264" y="353494"/>
                </a:lnTo>
                <a:lnTo>
                  <a:pt x="85152" y="305112"/>
                </a:lnTo>
                <a:lnTo>
                  <a:pt x="100056" y="259665"/>
                </a:lnTo>
                <a:lnTo>
                  <a:pt x="115922" y="217315"/>
                </a:lnTo>
                <a:lnTo>
                  <a:pt x="132697" y="178224"/>
                </a:lnTo>
                <a:lnTo>
                  <a:pt x="150327" y="142557"/>
                </a:lnTo>
                <a:lnTo>
                  <a:pt x="187939" y="82143"/>
                </a:lnTo>
                <a:lnTo>
                  <a:pt x="228332" y="37377"/>
                </a:lnTo>
                <a:lnTo>
                  <a:pt x="271078" y="9561"/>
                </a:lnTo>
                <a:lnTo>
                  <a:pt x="315749" y="0"/>
                </a:lnTo>
                <a:lnTo>
                  <a:pt x="377637" y="18671"/>
                </a:lnTo>
                <a:lnTo>
                  <a:pt x="436582" y="73292"/>
                </a:lnTo>
                <a:lnTo>
                  <a:pt x="464433" y="113429"/>
                </a:lnTo>
                <a:lnTo>
                  <a:pt x="490928" y="161770"/>
                </a:lnTo>
                <a:lnTo>
                  <a:pt x="515859" y="218051"/>
                </a:lnTo>
                <a:lnTo>
                  <a:pt x="539018" y="282012"/>
                </a:lnTo>
                <a:lnTo>
                  <a:pt x="551307" y="321670"/>
                </a:lnTo>
                <a:lnTo>
                  <a:pt x="562786" y="363180"/>
                </a:lnTo>
                <a:lnTo>
                  <a:pt x="573438" y="406424"/>
                </a:lnTo>
                <a:lnTo>
                  <a:pt x="583248" y="451284"/>
                </a:lnTo>
                <a:lnTo>
                  <a:pt x="592200" y="497643"/>
                </a:lnTo>
                <a:lnTo>
                  <a:pt x="600277" y="545381"/>
                </a:lnTo>
                <a:lnTo>
                  <a:pt x="607464" y="594383"/>
                </a:lnTo>
                <a:lnTo>
                  <a:pt x="613745" y="644529"/>
                </a:lnTo>
                <a:lnTo>
                  <a:pt x="619103" y="695702"/>
                </a:lnTo>
                <a:lnTo>
                  <a:pt x="623523" y="747784"/>
                </a:lnTo>
                <a:lnTo>
                  <a:pt x="626989" y="800658"/>
                </a:lnTo>
                <a:lnTo>
                  <a:pt x="629484" y="854205"/>
                </a:lnTo>
                <a:lnTo>
                  <a:pt x="630993" y="908309"/>
                </a:lnTo>
                <a:lnTo>
                  <a:pt x="631499" y="962850"/>
                </a:lnTo>
                <a:lnTo>
                  <a:pt x="630707" y="1031613"/>
                </a:lnTo>
                <a:lnTo>
                  <a:pt x="628364" y="1099070"/>
                </a:lnTo>
                <a:lnTo>
                  <a:pt x="624525" y="1165060"/>
                </a:lnTo>
                <a:lnTo>
                  <a:pt x="619242" y="1229420"/>
                </a:lnTo>
                <a:lnTo>
                  <a:pt x="612570" y="1291985"/>
                </a:lnTo>
                <a:lnTo>
                  <a:pt x="604562" y="1352594"/>
                </a:lnTo>
                <a:lnTo>
                  <a:pt x="595271" y="1411084"/>
                </a:lnTo>
                <a:lnTo>
                  <a:pt x="584750" y="1467290"/>
                </a:lnTo>
                <a:lnTo>
                  <a:pt x="573054" y="1521052"/>
                </a:lnTo>
                <a:lnTo>
                  <a:pt x="560235" y="1572205"/>
                </a:lnTo>
                <a:lnTo>
                  <a:pt x="546347" y="1620587"/>
                </a:lnTo>
                <a:lnTo>
                  <a:pt x="531443" y="1666034"/>
                </a:lnTo>
                <a:lnTo>
                  <a:pt x="515577" y="1708385"/>
                </a:lnTo>
                <a:lnTo>
                  <a:pt x="498802" y="1747475"/>
                </a:lnTo>
                <a:lnTo>
                  <a:pt x="481172" y="1783142"/>
                </a:lnTo>
                <a:lnTo>
                  <a:pt x="443559" y="1843556"/>
                </a:lnTo>
                <a:lnTo>
                  <a:pt x="403166" y="1888322"/>
                </a:lnTo>
                <a:lnTo>
                  <a:pt x="360421" y="1916138"/>
                </a:lnTo>
                <a:lnTo>
                  <a:pt x="315749" y="1925700"/>
                </a:lnTo>
                <a:lnTo>
                  <a:pt x="253862" y="1907028"/>
                </a:lnTo>
                <a:lnTo>
                  <a:pt x="194917" y="1852407"/>
                </a:lnTo>
                <a:lnTo>
                  <a:pt x="167066" y="1812270"/>
                </a:lnTo>
                <a:lnTo>
                  <a:pt x="140571" y="1763929"/>
                </a:lnTo>
                <a:lnTo>
                  <a:pt x="115640" y="1707648"/>
                </a:lnTo>
                <a:lnTo>
                  <a:pt x="92480" y="1643687"/>
                </a:lnTo>
                <a:lnTo>
                  <a:pt x="80191" y="1604029"/>
                </a:lnTo>
                <a:lnTo>
                  <a:pt x="68713" y="1562519"/>
                </a:lnTo>
                <a:lnTo>
                  <a:pt x="58060" y="1519275"/>
                </a:lnTo>
                <a:lnTo>
                  <a:pt x="48250" y="1474415"/>
                </a:lnTo>
                <a:lnTo>
                  <a:pt x="39299" y="1428056"/>
                </a:lnTo>
                <a:lnTo>
                  <a:pt x="31221" y="1380318"/>
                </a:lnTo>
                <a:lnTo>
                  <a:pt x="24034" y="1331316"/>
                </a:lnTo>
                <a:lnTo>
                  <a:pt x="17754" y="1281170"/>
                </a:lnTo>
                <a:lnTo>
                  <a:pt x="12396" y="1229997"/>
                </a:lnTo>
                <a:lnTo>
                  <a:pt x="7976" y="1177915"/>
                </a:lnTo>
                <a:lnTo>
                  <a:pt x="4510" y="1125041"/>
                </a:lnTo>
                <a:lnTo>
                  <a:pt x="2015" y="1071494"/>
                </a:lnTo>
                <a:lnTo>
                  <a:pt x="506" y="1017391"/>
                </a:lnTo>
                <a:lnTo>
                  <a:pt x="0" y="962850"/>
                </a:lnTo>
                <a:close/>
              </a:path>
            </a:pathLst>
          </a:custGeom>
          <a:ln w="38099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93079" y="1648164"/>
            <a:ext cx="1228725" cy="1927225"/>
          </a:xfrm>
          <a:custGeom>
            <a:avLst/>
            <a:gdLst/>
            <a:ahLst/>
            <a:cxnLst/>
            <a:rect l="l" t="t" r="r" b="b"/>
            <a:pathLst>
              <a:path w="1228725" h="1927225">
                <a:moveTo>
                  <a:pt x="238566" y="769855"/>
                </a:moveTo>
                <a:lnTo>
                  <a:pt x="270040" y="710558"/>
                </a:lnTo>
                <a:lnTo>
                  <a:pt x="302456" y="652993"/>
                </a:lnTo>
                <a:lnTo>
                  <a:pt x="335712" y="597249"/>
                </a:lnTo>
                <a:lnTo>
                  <a:pt x="369707" y="543413"/>
                </a:lnTo>
                <a:lnTo>
                  <a:pt x="404341" y="491574"/>
                </a:lnTo>
                <a:lnTo>
                  <a:pt x="439512" y="441818"/>
                </a:lnTo>
                <a:lnTo>
                  <a:pt x="475119" y="394235"/>
                </a:lnTo>
                <a:lnTo>
                  <a:pt x="511062" y="348912"/>
                </a:lnTo>
                <a:lnTo>
                  <a:pt x="547239" y="305936"/>
                </a:lnTo>
                <a:lnTo>
                  <a:pt x="583550" y="265396"/>
                </a:lnTo>
                <a:lnTo>
                  <a:pt x="619893" y="227379"/>
                </a:lnTo>
                <a:lnTo>
                  <a:pt x="656168" y="191974"/>
                </a:lnTo>
                <a:lnTo>
                  <a:pt x="692274" y="159268"/>
                </a:lnTo>
                <a:lnTo>
                  <a:pt x="728110" y="129349"/>
                </a:lnTo>
                <a:lnTo>
                  <a:pt x="763574" y="102306"/>
                </a:lnTo>
                <a:lnTo>
                  <a:pt x="798566" y="78225"/>
                </a:lnTo>
                <a:lnTo>
                  <a:pt x="832986" y="57194"/>
                </a:lnTo>
                <a:lnTo>
                  <a:pt x="866731" y="39303"/>
                </a:lnTo>
                <a:lnTo>
                  <a:pt x="931796" y="13287"/>
                </a:lnTo>
                <a:lnTo>
                  <a:pt x="992953" y="880"/>
                </a:lnTo>
                <a:lnTo>
                  <a:pt x="1021814" y="0"/>
                </a:lnTo>
                <a:lnTo>
                  <a:pt x="1049396" y="2785"/>
                </a:lnTo>
                <a:lnTo>
                  <a:pt x="1075596" y="9324"/>
                </a:lnTo>
                <a:lnTo>
                  <a:pt x="1100316" y="19705"/>
                </a:lnTo>
                <a:lnTo>
                  <a:pt x="1158455" y="67976"/>
                </a:lnTo>
                <a:lnTo>
                  <a:pt x="1181181" y="102252"/>
                </a:lnTo>
                <a:lnTo>
                  <a:pt x="1199571" y="142930"/>
                </a:lnTo>
                <a:lnTo>
                  <a:pt x="1213544" y="189740"/>
                </a:lnTo>
                <a:lnTo>
                  <a:pt x="1223020" y="242413"/>
                </a:lnTo>
                <a:lnTo>
                  <a:pt x="1227919" y="300679"/>
                </a:lnTo>
                <a:lnTo>
                  <a:pt x="1228161" y="364271"/>
                </a:lnTo>
                <a:lnTo>
                  <a:pt x="1223665" y="432919"/>
                </a:lnTo>
                <a:lnTo>
                  <a:pt x="1218690" y="476182"/>
                </a:lnTo>
                <a:lnTo>
                  <a:pt x="1212060" y="520600"/>
                </a:lnTo>
                <a:lnTo>
                  <a:pt x="1203805" y="566072"/>
                </a:lnTo>
                <a:lnTo>
                  <a:pt x="1193960" y="612497"/>
                </a:lnTo>
                <a:lnTo>
                  <a:pt x="1182556" y="659771"/>
                </a:lnTo>
                <a:lnTo>
                  <a:pt x="1169628" y="707793"/>
                </a:lnTo>
                <a:lnTo>
                  <a:pt x="1155207" y="756461"/>
                </a:lnTo>
                <a:lnTo>
                  <a:pt x="1139327" y="805674"/>
                </a:lnTo>
                <a:lnTo>
                  <a:pt x="1122021" y="855330"/>
                </a:lnTo>
                <a:lnTo>
                  <a:pt x="1103321" y="905326"/>
                </a:lnTo>
                <a:lnTo>
                  <a:pt x="1083260" y="955561"/>
                </a:lnTo>
                <a:lnTo>
                  <a:pt x="1061871" y="1005934"/>
                </a:lnTo>
                <a:lnTo>
                  <a:pt x="1039187" y="1056341"/>
                </a:lnTo>
                <a:lnTo>
                  <a:pt x="1015241" y="1106682"/>
                </a:lnTo>
                <a:lnTo>
                  <a:pt x="990066" y="1156855"/>
                </a:lnTo>
                <a:lnTo>
                  <a:pt x="958591" y="1216152"/>
                </a:lnTo>
                <a:lnTo>
                  <a:pt x="926175" y="1273717"/>
                </a:lnTo>
                <a:lnTo>
                  <a:pt x="892919" y="1329461"/>
                </a:lnTo>
                <a:lnTo>
                  <a:pt x="858924" y="1383296"/>
                </a:lnTo>
                <a:lnTo>
                  <a:pt x="824290" y="1435136"/>
                </a:lnTo>
                <a:lnTo>
                  <a:pt x="789119" y="1484891"/>
                </a:lnTo>
                <a:lnTo>
                  <a:pt x="753512" y="1532474"/>
                </a:lnTo>
                <a:lnTo>
                  <a:pt x="717569" y="1577798"/>
                </a:lnTo>
                <a:lnTo>
                  <a:pt x="681392" y="1620773"/>
                </a:lnTo>
                <a:lnTo>
                  <a:pt x="645081" y="1661313"/>
                </a:lnTo>
                <a:lnTo>
                  <a:pt x="608738" y="1699330"/>
                </a:lnTo>
                <a:lnTo>
                  <a:pt x="572463" y="1734735"/>
                </a:lnTo>
                <a:lnTo>
                  <a:pt x="536357" y="1767441"/>
                </a:lnTo>
                <a:lnTo>
                  <a:pt x="500521" y="1797360"/>
                </a:lnTo>
                <a:lnTo>
                  <a:pt x="465057" y="1824404"/>
                </a:lnTo>
                <a:lnTo>
                  <a:pt x="430065" y="1848485"/>
                </a:lnTo>
                <a:lnTo>
                  <a:pt x="395645" y="1869515"/>
                </a:lnTo>
                <a:lnTo>
                  <a:pt x="361900" y="1887407"/>
                </a:lnTo>
                <a:lnTo>
                  <a:pt x="296835" y="1913423"/>
                </a:lnTo>
                <a:lnTo>
                  <a:pt x="235678" y="1925830"/>
                </a:lnTo>
                <a:lnTo>
                  <a:pt x="206817" y="1926710"/>
                </a:lnTo>
                <a:lnTo>
                  <a:pt x="179236" y="1923925"/>
                </a:lnTo>
                <a:lnTo>
                  <a:pt x="153035" y="1917386"/>
                </a:lnTo>
                <a:lnTo>
                  <a:pt x="128316" y="1907005"/>
                </a:lnTo>
                <a:lnTo>
                  <a:pt x="84969" y="1875380"/>
                </a:lnTo>
                <a:lnTo>
                  <a:pt x="50639" y="1830540"/>
                </a:lnTo>
                <a:lnTo>
                  <a:pt x="25223" y="1773550"/>
                </a:lnTo>
                <a:lnTo>
                  <a:pt x="8616" y="1705476"/>
                </a:lnTo>
                <a:lnTo>
                  <a:pt x="3584" y="1667615"/>
                </a:lnTo>
                <a:lnTo>
                  <a:pt x="717" y="1627383"/>
                </a:lnTo>
                <a:lnTo>
                  <a:pt x="0" y="1584913"/>
                </a:lnTo>
                <a:lnTo>
                  <a:pt x="1420" y="1540338"/>
                </a:lnTo>
                <a:lnTo>
                  <a:pt x="4966" y="1493791"/>
                </a:lnTo>
                <a:lnTo>
                  <a:pt x="10624" y="1445405"/>
                </a:lnTo>
                <a:lnTo>
                  <a:pt x="18382" y="1395314"/>
                </a:lnTo>
                <a:lnTo>
                  <a:pt x="28225" y="1343651"/>
                </a:lnTo>
                <a:lnTo>
                  <a:pt x="40142" y="1290549"/>
                </a:lnTo>
                <a:lnTo>
                  <a:pt x="54120" y="1236141"/>
                </a:lnTo>
                <a:lnTo>
                  <a:pt x="70145" y="1180560"/>
                </a:lnTo>
                <a:lnTo>
                  <a:pt x="88204" y="1123941"/>
                </a:lnTo>
                <a:lnTo>
                  <a:pt x="108285" y="1066415"/>
                </a:lnTo>
                <a:lnTo>
                  <a:pt x="130375" y="1008116"/>
                </a:lnTo>
                <a:lnTo>
                  <a:pt x="154461" y="949177"/>
                </a:lnTo>
                <a:lnTo>
                  <a:pt x="180530" y="889732"/>
                </a:lnTo>
                <a:lnTo>
                  <a:pt x="208569" y="829913"/>
                </a:lnTo>
                <a:lnTo>
                  <a:pt x="238566" y="769855"/>
                </a:lnTo>
                <a:close/>
              </a:path>
            </a:pathLst>
          </a:custGeom>
          <a:ln w="38099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07551" y="1656494"/>
            <a:ext cx="1303020" cy="992505"/>
          </a:xfrm>
          <a:custGeom>
            <a:avLst/>
            <a:gdLst/>
            <a:ahLst/>
            <a:cxnLst/>
            <a:rect l="l" t="t" r="r" b="b"/>
            <a:pathLst>
              <a:path w="1303020" h="992505">
                <a:moveTo>
                  <a:pt x="0" y="496049"/>
                </a:moveTo>
                <a:lnTo>
                  <a:pt x="2159" y="455366"/>
                </a:lnTo>
                <a:lnTo>
                  <a:pt x="8524" y="415588"/>
                </a:lnTo>
                <a:lnTo>
                  <a:pt x="18928" y="376843"/>
                </a:lnTo>
                <a:lnTo>
                  <a:pt x="33203" y="339259"/>
                </a:lnTo>
                <a:lnTo>
                  <a:pt x="51182" y="302964"/>
                </a:lnTo>
                <a:lnTo>
                  <a:pt x="72696" y="268086"/>
                </a:lnTo>
                <a:lnTo>
                  <a:pt x="97579" y="234751"/>
                </a:lnTo>
                <a:lnTo>
                  <a:pt x="125663" y="203089"/>
                </a:lnTo>
                <a:lnTo>
                  <a:pt x="156779" y="173225"/>
                </a:lnTo>
                <a:lnTo>
                  <a:pt x="190761" y="145289"/>
                </a:lnTo>
                <a:lnTo>
                  <a:pt x="227440" y="119408"/>
                </a:lnTo>
                <a:lnTo>
                  <a:pt x="266650" y="95708"/>
                </a:lnTo>
                <a:lnTo>
                  <a:pt x="308222" y="74319"/>
                </a:lnTo>
                <a:lnTo>
                  <a:pt x="351990" y="55368"/>
                </a:lnTo>
                <a:lnTo>
                  <a:pt x="397784" y="38982"/>
                </a:lnTo>
                <a:lnTo>
                  <a:pt x="445438" y="25288"/>
                </a:lnTo>
                <a:lnTo>
                  <a:pt x="494785" y="14416"/>
                </a:lnTo>
                <a:lnTo>
                  <a:pt x="545655" y="6492"/>
                </a:lnTo>
                <a:lnTo>
                  <a:pt x="597883" y="1644"/>
                </a:lnTo>
                <a:lnTo>
                  <a:pt x="651299" y="0"/>
                </a:lnTo>
                <a:lnTo>
                  <a:pt x="704716" y="1644"/>
                </a:lnTo>
                <a:lnTo>
                  <a:pt x="756944" y="6492"/>
                </a:lnTo>
                <a:lnTo>
                  <a:pt x="807814" y="14416"/>
                </a:lnTo>
                <a:lnTo>
                  <a:pt x="857161" y="25288"/>
                </a:lnTo>
                <a:lnTo>
                  <a:pt x="904815" y="38982"/>
                </a:lnTo>
                <a:lnTo>
                  <a:pt x="950609" y="55368"/>
                </a:lnTo>
                <a:lnTo>
                  <a:pt x="994377" y="74319"/>
                </a:lnTo>
                <a:lnTo>
                  <a:pt x="1035949" y="95708"/>
                </a:lnTo>
                <a:lnTo>
                  <a:pt x="1075159" y="119408"/>
                </a:lnTo>
                <a:lnTo>
                  <a:pt x="1111838" y="145289"/>
                </a:lnTo>
                <a:lnTo>
                  <a:pt x="1145820" y="173225"/>
                </a:lnTo>
                <a:lnTo>
                  <a:pt x="1176936" y="203089"/>
                </a:lnTo>
                <a:lnTo>
                  <a:pt x="1205020" y="234751"/>
                </a:lnTo>
                <a:lnTo>
                  <a:pt x="1229903" y="268086"/>
                </a:lnTo>
                <a:lnTo>
                  <a:pt x="1251417" y="302964"/>
                </a:lnTo>
                <a:lnTo>
                  <a:pt x="1269396" y="339259"/>
                </a:lnTo>
                <a:lnTo>
                  <a:pt x="1283671" y="376843"/>
                </a:lnTo>
                <a:lnTo>
                  <a:pt x="1294075" y="415588"/>
                </a:lnTo>
                <a:lnTo>
                  <a:pt x="1300440" y="455366"/>
                </a:lnTo>
                <a:lnTo>
                  <a:pt x="1302599" y="496049"/>
                </a:lnTo>
                <a:lnTo>
                  <a:pt x="1300440" y="536733"/>
                </a:lnTo>
                <a:lnTo>
                  <a:pt x="1294075" y="576511"/>
                </a:lnTo>
                <a:lnTo>
                  <a:pt x="1283671" y="615256"/>
                </a:lnTo>
                <a:lnTo>
                  <a:pt x="1269396" y="652840"/>
                </a:lnTo>
                <a:lnTo>
                  <a:pt x="1251417" y="689135"/>
                </a:lnTo>
                <a:lnTo>
                  <a:pt x="1229903" y="724013"/>
                </a:lnTo>
                <a:lnTo>
                  <a:pt x="1205020" y="757347"/>
                </a:lnTo>
                <a:lnTo>
                  <a:pt x="1176936" y="789010"/>
                </a:lnTo>
                <a:lnTo>
                  <a:pt x="1145820" y="818874"/>
                </a:lnTo>
                <a:lnTo>
                  <a:pt x="1111838" y="846810"/>
                </a:lnTo>
                <a:lnTo>
                  <a:pt x="1075159" y="872691"/>
                </a:lnTo>
                <a:lnTo>
                  <a:pt x="1035949" y="896391"/>
                </a:lnTo>
                <a:lnTo>
                  <a:pt x="994377" y="917780"/>
                </a:lnTo>
                <a:lnTo>
                  <a:pt x="950609" y="936731"/>
                </a:lnTo>
                <a:lnTo>
                  <a:pt x="904815" y="953117"/>
                </a:lnTo>
                <a:lnTo>
                  <a:pt x="857161" y="966811"/>
                </a:lnTo>
                <a:lnTo>
                  <a:pt x="807814" y="977683"/>
                </a:lnTo>
                <a:lnTo>
                  <a:pt x="756944" y="985607"/>
                </a:lnTo>
                <a:lnTo>
                  <a:pt x="704716" y="990455"/>
                </a:lnTo>
                <a:lnTo>
                  <a:pt x="651299" y="992099"/>
                </a:lnTo>
                <a:lnTo>
                  <a:pt x="597883" y="990455"/>
                </a:lnTo>
                <a:lnTo>
                  <a:pt x="545655" y="985607"/>
                </a:lnTo>
                <a:lnTo>
                  <a:pt x="494785" y="977683"/>
                </a:lnTo>
                <a:lnTo>
                  <a:pt x="445438" y="966811"/>
                </a:lnTo>
                <a:lnTo>
                  <a:pt x="397784" y="953117"/>
                </a:lnTo>
                <a:lnTo>
                  <a:pt x="351990" y="936731"/>
                </a:lnTo>
                <a:lnTo>
                  <a:pt x="308222" y="917780"/>
                </a:lnTo>
                <a:lnTo>
                  <a:pt x="266650" y="896391"/>
                </a:lnTo>
                <a:lnTo>
                  <a:pt x="227440" y="872691"/>
                </a:lnTo>
                <a:lnTo>
                  <a:pt x="190761" y="846810"/>
                </a:lnTo>
                <a:lnTo>
                  <a:pt x="156779" y="818874"/>
                </a:lnTo>
                <a:lnTo>
                  <a:pt x="125663" y="789010"/>
                </a:lnTo>
                <a:lnTo>
                  <a:pt x="97579" y="757347"/>
                </a:lnTo>
                <a:lnTo>
                  <a:pt x="72696" y="724013"/>
                </a:lnTo>
                <a:lnTo>
                  <a:pt x="51182" y="689135"/>
                </a:lnTo>
                <a:lnTo>
                  <a:pt x="33203" y="652840"/>
                </a:lnTo>
                <a:lnTo>
                  <a:pt x="18928" y="615256"/>
                </a:lnTo>
                <a:lnTo>
                  <a:pt x="8524" y="576511"/>
                </a:lnTo>
                <a:lnTo>
                  <a:pt x="2159" y="536733"/>
                </a:lnTo>
                <a:lnTo>
                  <a:pt x="0" y="496049"/>
                </a:lnTo>
                <a:close/>
              </a:path>
            </a:pathLst>
          </a:custGeom>
          <a:ln w="38099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57458" y="1927197"/>
            <a:ext cx="1689735" cy="1032510"/>
          </a:xfrm>
          <a:custGeom>
            <a:avLst/>
            <a:gdLst/>
            <a:ahLst/>
            <a:cxnLst/>
            <a:rect l="l" t="t" r="r" b="b"/>
            <a:pathLst>
              <a:path w="1689735" h="1032510">
                <a:moveTo>
                  <a:pt x="14904" y="122254"/>
                </a:moveTo>
                <a:lnTo>
                  <a:pt x="28289" y="99419"/>
                </a:lnTo>
                <a:lnTo>
                  <a:pt x="45533" y="78968"/>
                </a:lnTo>
                <a:lnTo>
                  <a:pt x="90929" y="45181"/>
                </a:lnTo>
                <a:lnTo>
                  <a:pt x="149754" y="20811"/>
                </a:lnTo>
                <a:lnTo>
                  <a:pt x="220670" y="5778"/>
                </a:lnTo>
                <a:lnTo>
                  <a:pt x="260245" y="1737"/>
                </a:lnTo>
                <a:lnTo>
                  <a:pt x="302341" y="0"/>
                </a:lnTo>
                <a:lnTo>
                  <a:pt x="346791" y="555"/>
                </a:lnTo>
                <a:lnTo>
                  <a:pt x="393428" y="3395"/>
                </a:lnTo>
                <a:lnTo>
                  <a:pt x="442085" y="8507"/>
                </a:lnTo>
                <a:lnTo>
                  <a:pt x="492594" y="15882"/>
                </a:lnTo>
                <a:lnTo>
                  <a:pt x="544788" y="25509"/>
                </a:lnTo>
                <a:lnTo>
                  <a:pt x="598501" y="37379"/>
                </a:lnTo>
                <a:lnTo>
                  <a:pt x="653565" y="51482"/>
                </a:lnTo>
                <a:lnTo>
                  <a:pt x="709812" y="67806"/>
                </a:lnTo>
                <a:lnTo>
                  <a:pt x="767076" y="86343"/>
                </a:lnTo>
                <a:lnTo>
                  <a:pt x="825190" y="107081"/>
                </a:lnTo>
                <a:lnTo>
                  <a:pt x="883985" y="130011"/>
                </a:lnTo>
                <a:lnTo>
                  <a:pt x="943296" y="155122"/>
                </a:lnTo>
                <a:lnTo>
                  <a:pt x="1002954" y="182404"/>
                </a:lnTo>
                <a:lnTo>
                  <a:pt x="1061818" y="211362"/>
                </a:lnTo>
                <a:lnTo>
                  <a:pt x="1118780" y="241424"/>
                </a:lnTo>
                <a:lnTo>
                  <a:pt x="1173727" y="272466"/>
                </a:lnTo>
                <a:lnTo>
                  <a:pt x="1226545" y="304366"/>
                </a:lnTo>
                <a:lnTo>
                  <a:pt x="1277121" y="337001"/>
                </a:lnTo>
                <a:lnTo>
                  <a:pt x="1325341" y="370248"/>
                </a:lnTo>
                <a:lnTo>
                  <a:pt x="1371092" y="403983"/>
                </a:lnTo>
                <a:lnTo>
                  <a:pt x="1414259" y="438084"/>
                </a:lnTo>
                <a:lnTo>
                  <a:pt x="1454729" y="472427"/>
                </a:lnTo>
                <a:lnTo>
                  <a:pt x="1492389" y="506889"/>
                </a:lnTo>
                <a:lnTo>
                  <a:pt x="1527125" y="541347"/>
                </a:lnTo>
                <a:lnTo>
                  <a:pt x="1558823" y="575679"/>
                </a:lnTo>
                <a:lnTo>
                  <a:pt x="1587369" y="609761"/>
                </a:lnTo>
                <a:lnTo>
                  <a:pt x="1612651" y="643470"/>
                </a:lnTo>
                <a:lnTo>
                  <a:pt x="1634553" y="676682"/>
                </a:lnTo>
                <a:lnTo>
                  <a:pt x="1667768" y="741127"/>
                </a:lnTo>
                <a:lnTo>
                  <a:pt x="1686104" y="802110"/>
                </a:lnTo>
                <a:lnTo>
                  <a:pt x="1689408" y="830996"/>
                </a:lnTo>
                <a:lnTo>
                  <a:pt x="1688652" y="858648"/>
                </a:lnTo>
                <a:lnTo>
                  <a:pt x="1683722" y="884941"/>
                </a:lnTo>
                <a:lnTo>
                  <a:pt x="1674504" y="909754"/>
                </a:lnTo>
                <a:lnTo>
                  <a:pt x="1643875" y="953041"/>
                </a:lnTo>
                <a:lnTo>
                  <a:pt x="1598479" y="986828"/>
                </a:lnTo>
                <a:lnTo>
                  <a:pt x="1539654" y="1011198"/>
                </a:lnTo>
                <a:lnTo>
                  <a:pt x="1468738" y="1026231"/>
                </a:lnTo>
                <a:lnTo>
                  <a:pt x="1429163" y="1030272"/>
                </a:lnTo>
                <a:lnTo>
                  <a:pt x="1387067" y="1032009"/>
                </a:lnTo>
                <a:lnTo>
                  <a:pt x="1342617" y="1031453"/>
                </a:lnTo>
                <a:lnTo>
                  <a:pt x="1295980" y="1028614"/>
                </a:lnTo>
                <a:lnTo>
                  <a:pt x="1247323" y="1023502"/>
                </a:lnTo>
                <a:lnTo>
                  <a:pt x="1196814" y="1016127"/>
                </a:lnTo>
                <a:lnTo>
                  <a:pt x="1144619" y="1006499"/>
                </a:lnTo>
                <a:lnTo>
                  <a:pt x="1090907" y="994629"/>
                </a:lnTo>
                <a:lnTo>
                  <a:pt x="1035843" y="980527"/>
                </a:lnTo>
                <a:lnTo>
                  <a:pt x="979596" y="964202"/>
                </a:lnTo>
                <a:lnTo>
                  <a:pt x="922332" y="945666"/>
                </a:lnTo>
                <a:lnTo>
                  <a:pt x="864218" y="924928"/>
                </a:lnTo>
                <a:lnTo>
                  <a:pt x="805423" y="901998"/>
                </a:lnTo>
                <a:lnTo>
                  <a:pt x="746112" y="876887"/>
                </a:lnTo>
                <a:lnTo>
                  <a:pt x="686454" y="849604"/>
                </a:lnTo>
                <a:lnTo>
                  <a:pt x="627590" y="820647"/>
                </a:lnTo>
                <a:lnTo>
                  <a:pt x="570628" y="790585"/>
                </a:lnTo>
                <a:lnTo>
                  <a:pt x="515681" y="759543"/>
                </a:lnTo>
                <a:lnTo>
                  <a:pt x="462863" y="727642"/>
                </a:lnTo>
                <a:lnTo>
                  <a:pt x="412287" y="695007"/>
                </a:lnTo>
                <a:lnTo>
                  <a:pt x="364066" y="661761"/>
                </a:lnTo>
                <a:lnTo>
                  <a:pt x="318316" y="628026"/>
                </a:lnTo>
                <a:lnTo>
                  <a:pt x="275149" y="593925"/>
                </a:lnTo>
                <a:lnTo>
                  <a:pt x="234678" y="559582"/>
                </a:lnTo>
                <a:lnTo>
                  <a:pt x="197018" y="525120"/>
                </a:lnTo>
                <a:lnTo>
                  <a:pt x="162283" y="490661"/>
                </a:lnTo>
                <a:lnTo>
                  <a:pt x="130585" y="456330"/>
                </a:lnTo>
                <a:lnTo>
                  <a:pt x="102038" y="422248"/>
                </a:lnTo>
                <a:lnTo>
                  <a:pt x="76757" y="388539"/>
                </a:lnTo>
                <a:lnTo>
                  <a:pt x="54855" y="355326"/>
                </a:lnTo>
                <a:lnTo>
                  <a:pt x="21640" y="290882"/>
                </a:lnTo>
                <a:lnTo>
                  <a:pt x="3304" y="229898"/>
                </a:lnTo>
                <a:lnTo>
                  <a:pt x="0" y="201012"/>
                </a:lnTo>
                <a:lnTo>
                  <a:pt x="756" y="173361"/>
                </a:lnTo>
                <a:lnTo>
                  <a:pt x="5686" y="147067"/>
                </a:lnTo>
                <a:lnTo>
                  <a:pt x="14904" y="122254"/>
                </a:lnTo>
                <a:close/>
              </a:path>
            </a:pathLst>
          </a:custGeom>
          <a:ln w="38099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38153" y="2260927"/>
            <a:ext cx="1745614" cy="1889760"/>
          </a:xfrm>
          <a:custGeom>
            <a:avLst/>
            <a:gdLst/>
            <a:ahLst/>
            <a:cxnLst/>
            <a:rect l="l" t="t" r="r" b="b"/>
            <a:pathLst>
              <a:path w="1745615" h="1889760">
                <a:moveTo>
                  <a:pt x="211996" y="117081"/>
                </a:moveTo>
                <a:lnTo>
                  <a:pt x="243192" y="94050"/>
                </a:lnTo>
                <a:lnTo>
                  <a:pt x="275778" y="73604"/>
                </a:lnTo>
                <a:lnTo>
                  <a:pt x="309668" y="55717"/>
                </a:lnTo>
                <a:lnTo>
                  <a:pt x="344778" y="40363"/>
                </a:lnTo>
                <a:lnTo>
                  <a:pt x="381022" y="27517"/>
                </a:lnTo>
                <a:lnTo>
                  <a:pt x="418316" y="17153"/>
                </a:lnTo>
                <a:lnTo>
                  <a:pt x="456574" y="9245"/>
                </a:lnTo>
                <a:lnTo>
                  <a:pt x="495711" y="3767"/>
                </a:lnTo>
                <a:lnTo>
                  <a:pt x="535643" y="694"/>
                </a:lnTo>
                <a:lnTo>
                  <a:pt x="576284" y="0"/>
                </a:lnTo>
                <a:lnTo>
                  <a:pt x="617549" y="1658"/>
                </a:lnTo>
                <a:lnTo>
                  <a:pt x="659352" y="5645"/>
                </a:lnTo>
                <a:lnTo>
                  <a:pt x="701610" y="11933"/>
                </a:lnTo>
                <a:lnTo>
                  <a:pt x="744237" y="20497"/>
                </a:lnTo>
                <a:lnTo>
                  <a:pt x="787147" y="31311"/>
                </a:lnTo>
                <a:lnTo>
                  <a:pt x="830256" y="44350"/>
                </a:lnTo>
                <a:lnTo>
                  <a:pt x="873479" y="59588"/>
                </a:lnTo>
                <a:lnTo>
                  <a:pt x="916731" y="76999"/>
                </a:lnTo>
                <a:lnTo>
                  <a:pt x="959926" y="96557"/>
                </a:lnTo>
                <a:lnTo>
                  <a:pt x="1002979" y="118236"/>
                </a:lnTo>
                <a:lnTo>
                  <a:pt x="1045806" y="142012"/>
                </a:lnTo>
                <a:lnTo>
                  <a:pt x="1088321" y="167858"/>
                </a:lnTo>
                <a:lnTo>
                  <a:pt x="1130440" y="195748"/>
                </a:lnTo>
                <a:lnTo>
                  <a:pt x="1172076" y="225657"/>
                </a:lnTo>
                <a:lnTo>
                  <a:pt x="1213146" y="257559"/>
                </a:lnTo>
                <a:lnTo>
                  <a:pt x="1253564" y="291428"/>
                </a:lnTo>
                <a:lnTo>
                  <a:pt x="1293245" y="327238"/>
                </a:lnTo>
                <a:lnTo>
                  <a:pt x="1332103" y="364964"/>
                </a:lnTo>
                <a:lnTo>
                  <a:pt x="1370055" y="404581"/>
                </a:lnTo>
                <a:lnTo>
                  <a:pt x="1407014" y="446061"/>
                </a:lnTo>
                <a:lnTo>
                  <a:pt x="1442896" y="489381"/>
                </a:lnTo>
                <a:lnTo>
                  <a:pt x="1477198" y="533962"/>
                </a:lnTo>
                <a:lnTo>
                  <a:pt x="1509468" y="579187"/>
                </a:lnTo>
                <a:lnTo>
                  <a:pt x="1539700" y="624967"/>
                </a:lnTo>
                <a:lnTo>
                  <a:pt x="1567888" y="671213"/>
                </a:lnTo>
                <a:lnTo>
                  <a:pt x="1594027" y="717837"/>
                </a:lnTo>
                <a:lnTo>
                  <a:pt x="1618109" y="764750"/>
                </a:lnTo>
                <a:lnTo>
                  <a:pt x="1640128" y="811863"/>
                </a:lnTo>
                <a:lnTo>
                  <a:pt x="1660078" y="859088"/>
                </a:lnTo>
                <a:lnTo>
                  <a:pt x="1677953" y="906336"/>
                </a:lnTo>
                <a:lnTo>
                  <a:pt x="1693746" y="953519"/>
                </a:lnTo>
                <a:lnTo>
                  <a:pt x="1707452" y="1000547"/>
                </a:lnTo>
                <a:lnTo>
                  <a:pt x="1719064" y="1047332"/>
                </a:lnTo>
                <a:lnTo>
                  <a:pt x="1728575" y="1093785"/>
                </a:lnTo>
                <a:lnTo>
                  <a:pt x="1735980" y="1139819"/>
                </a:lnTo>
                <a:lnTo>
                  <a:pt x="1741272" y="1185343"/>
                </a:lnTo>
                <a:lnTo>
                  <a:pt x="1744445" y="1230270"/>
                </a:lnTo>
                <a:lnTo>
                  <a:pt x="1745493" y="1274511"/>
                </a:lnTo>
                <a:lnTo>
                  <a:pt x="1744409" y="1317976"/>
                </a:lnTo>
                <a:lnTo>
                  <a:pt x="1741187" y="1360579"/>
                </a:lnTo>
                <a:lnTo>
                  <a:pt x="1735821" y="1402229"/>
                </a:lnTo>
                <a:lnTo>
                  <a:pt x="1728305" y="1442838"/>
                </a:lnTo>
                <a:lnTo>
                  <a:pt x="1718632" y="1482318"/>
                </a:lnTo>
                <a:lnTo>
                  <a:pt x="1706797" y="1520579"/>
                </a:lnTo>
                <a:lnTo>
                  <a:pt x="1692792" y="1557534"/>
                </a:lnTo>
                <a:lnTo>
                  <a:pt x="1676612" y="1593094"/>
                </a:lnTo>
                <a:lnTo>
                  <a:pt x="1658250" y="1627169"/>
                </a:lnTo>
                <a:lnTo>
                  <a:pt x="1637700" y="1659672"/>
                </a:lnTo>
                <a:lnTo>
                  <a:pt x="1614956" y="1690513"/>
                </a:lnTo>
                <a:lnTo>
                  <a:pt x="1590012" y="1719604"/>
                </a:lnTo>
                <a:lnTo>
                  <a:pt x="1562860" y="1746856"/>
                </a:lnTo>
                <a:lnTo>
                  <a:pt x="1533496" y="1772181"/>
                </a:lnTo>
                <a:lnTo>
                  <a:pt x="1502300" y="1795212"/>
                </a:lnTo>
                <a:lnTo>
                  <a:pt x="1469715" y="1815658"/>
                </a:lnTo>
                <a:lnTo>
                  <a:pt x="1435824" y="1833545"/>
                </a:lnTo>
                <a:lnTo>
                  <a:pt x="1400714" y="1848898"/>
                </a:lnTo>
                <a:lnTo>
                  <a:pt x="1364470" y="1861744"/>
                </a:lnTo>
                <a:lnTo>
                  <a:pt x="1327176" y="1872109"/>
                </a:lnTo>
                <a:lnTo>
                  <a:pt x="1288918" y="1880017"/>
                </a:lnTo>
                <a:lnTo>
                  <a:pt x="1249781" y="1885495"/>
                </a:lnTo>
                <a:lnTo>
                  <a:pt x="1209849" y="1888568"/>
                </a:lnTo>
                <a:lnTo>
                  <a:pt x="1169209" y="1889262"/>
                </a:lnTo>
                <a:lnTo>
                  <a:pt x="1127944" y="1887603"/>
                </a:lnTo>
                <a:lnTo>
                  <a:pt x="1086140" y="1883617"/>
                </a:lnTo>
                <a:lnTo>
                  <a:pt x="1043882" y="1877329"/>
                </a:lnTo>
                <a:lnTo>
                  <a:pt x="1001256" y="1868765"/>
                </a:lnTo>
                <a:lnTo>
                  <a:pt x="958345" y="1857950"/>
                </a:lnTo>
                <a:lnTo>
                  <a:pt x="915236" y="1844911"/>
                </a:lnTo>
                <a:lnTo>
                  <a:pt x="872013" y="1829674"/>
                </a:lnTo>
                <a:lnTo>
                  <a:pt x="828762" y="1812263"/>
                </a:lnTo>
                <a:lnTo>
                  <a:pt x="785567" y="1792705"/>
                </a:lnTo>
                <a:lnTo>
                  <a:pt x="742513" y="1771025"/>
                </a:lnTo>
                <a:lnTo>
                  <a:pt x="699686" y="1747250"/>
                </a:lnTo>
                <a:lnTo>
                  <a:pt x="657171" y="1721404"/>
                </a:lnTo>
                <a:lnTo>
                  <a:pt x="615053" y="1693514"/>
                </a:lnTo>
                <a:lnTo>
                  <a:pt x="573416" y="1663605"/>
                </a:lnTo>
                <a:lnTo>
                  <a:pt x="532346" y="1631703"/>
                </a:lnTo>
                <a:lnTo>
                  <a:pt x="491929" y="1597834"/>
                </a:lnTo>
                <a:lnTo>
                  <a:pt x="452248" y="1562024"/>
                </a:lnTo>
                <a:lnTo>
                  <a:pt x="413389" y="1524297"/>
                </a:lnTo>
                <a:lnTo>
                  <a:pt x="375438" y="1484681"/>
                </a:lnTo>
                <a:lnTo>
                  <a:pt x="338478" y="1443200"/>
                </a:lnTo>
                <a:lnTo>
                  <a:pt x="302596" y="1399881"/>
                </a:lnTo>
                <a:lnTo>
                  <a:pt x="268295" y="1355300"/>
                </a:lnTo>
                <a:lnTo>
                  <a:pt x="236025" y="1310075"/>
                </a:lnTo>
                <a:lnTo>
                  <a:pt x="205792" y="1264295"/>
                </a:lnTo>
                <a:lnTo>
                  <a:pt x="177604" y="1218048"/>
                </a:lnTo>
                <a:lnTo>
                  <a:pt x="151466" y="1171425"/>
                </a:lnTo>
                <a:lnTo>
                  <a:pt x="127384" y="1124512"/>
                </a:lnTo>
                <a:lnTo>
                  <a:pt x="105365" y="1077398"/>
                </a:lnTo>
                <a:lnTo>
                  <a:pt x="85414" y="1030173"/>
                </a:lnTo>
                <a:lnTo>
                  <a:pt x="67539" y="982925"/>
                </a:lnTo>
                <a:lnTo>
                  <a:pt x="51746" y="935743"/>
                </a:lnTo>
                <a:lnTo>
                  <a:pt x="38040" y="888715"/>
                </a:lnTo>
                <a:lnTo>
                  <a:pt x="26429" y="841930"/>
                </a:lnTo>
                <a:lnTo>
                  <a:pt x="16917" y="795476"/>
                </a:lnTo>
                <a:lnTo>
                  <a:pt x="9512" y="749443"/>
                </a:lnTo>
                <a:lnTo>
                  <a:pt x="4220" y="703919"/>
                </a:lnTo>
                <a:lnTo>
                  <a:pt x="1047" y="658992"/>
                </a:lnTo>
                <a:lnTo>
                  <a:pt x="0" y="614751"/>
                </a:lnTo>
                <a:lnTo>
                  <a:pt x="1083" y="571285"/>
                </a:lnTo>
                <a:lnTo>
                  <a:pt x="4305" y="528683"/>
                </a:lnTo>
                <a:lnTo>
                  <a:pt x="9671" y="487033"/>
                </a:lnTo>
                <a:lnTo>
                  <a:pt x="17187" y="446424"/>
                </a:lnTo>
                <a:lnTo>
                  <a:pt x="26860" y="406944"/>
                </a:lnTo>
                <a:lnTo>
                  <a:pt x="38696" y="368682"/>
                </a:lnTo>
                <a:lnTo>
                  <a:pt x="52700" y="331727"/>
                </a:lnTo>
                <a:lnTo>
                  <a:pt x="68881" y="296168"/>
                </a:lnTo>
                <a:lnTo>
                  <a:pt x="87242" y="262093"/>
                </a:lnTo>
                <a:lnTo>
                  <a:pt x="107792" y="229590"/>
                </a:lnTo>
                <a:lnTo>
                  <a:pt x="130536" y="198749"/>
                </a:lnTo>
                <a:lnTo>
                  <a:pt x="155481" y="169658"/>
                </a:lnTo>
                <a:lnTo>
                  <a:pt x="182632" y="142406"/>
                </a:lnTo>
                <a:lnTo>
                  <a:pt x="211996" y="117081"/>
                </a:lnTo>
                <a:close/>
              </a:path>
            </a:pathLst>
          </a:custGeom>
          <a:ln w="38099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01901" y="3987808"/>
            <a:ext cx="507365" cy="452120"/>
          </a:xfrm>
          <a:custGeom>
            <a:avLst/>
            <a:gdLst/>
            <a:ahLst/>
            <a:cxnLst/>
            <a:rect l="l" t="t" r="r" b="b"/>
            <a:pathLst>
              <a:path w="507365" h="452120">
                <a:moveTo>
                  <a:pt x="149543" y="95644"/>
                </a:moveTo>
                <a:lnTo>
                  <a:pt x="198273" y="61079"/>
                </a:lnTo>
                <a:lnTo>
                  <a:pt x="247757" y="34014"/>
                </a:lnTo>
                <a:lnTo>
                  <a:pt x="296644" y="14666"/>
                </a:lnTo>
                <a:lnTo>
                  <a:pt x="343587" y="3255"/>
                </a:lnTo>
                <a:lnTo>
                  <a:pt x="387238" y="0"/>
                </a:lnTo>
                <a:lnTo>
                  <a:pt x="426246" y="5117"/>
                </a:lnTo>
                <a:lnTo>
                  <a:pt x="459264" y="18825"/>
                </a:lnTo>
                <a:lnTo>
                  <a:pt x="484943" y="41344"/>
                </a:lnTo>
                <a:lnTo>
                  <a:pt x="500862" y="70474"/>
                </a:lnTo>
                <a:lnTo>
                  <a:pt x="507174" y="105282"/>
                </a:lnTo>
                <a:lnTo>
                  <a:pt x="503837" y="144686"/>
                </a:lnTo>
                <a:lnTo>
                  <a:pt x="490807" y="187598"/>
                </a:lnTo>
                <a:lnTo>
                  <a:pt x="468579" y="232000"/>
                </a:lnTo>
                <a:lnTo>
                  <a:pt x="438334" y="275759"/>
                </a:lnTo>
                <a:lnTo>
                  <a:pt x="401060" y="317625"/>
                </a:lnTo>
                <a:lnTo>
                  <a:pt x="357743" y="356344"/>
                </a:lnTo>
                <a:lnTo>
                  <a:pt x="309013" y="390909"/>
                </a:lnTo>
                <a:lnTo>
                  <a:pt x="259530" y="417975"/>
                </a:lnTo>
                <a:lnTo>
                  <a:pt x="210643" y="437322"/>
                </a:lnTo>
                <a:lnTo>
                  <a:pt x="163699" y="448733"/>
                </a:lnTo>
                <a:lnTo>
                  <a:pt x="120049" y="451989"/>
                </a:lnTo>
                <a:lnTo>
                  <a:pt x="81040" y="446871"/>
                </a:lnTo>
                <a:lnTo>
                  <a:pt x="48022" y="433163"/>
                </a:lnTo>
                <a:lnTo>
                  <a:pt x="22343" y="410644"/>
                </a:lnTo>
                <a:lnTo>
                  <a:pt x="6063" y="380623"/>
                </a:lnTo>
                <a:lnTo>
                  <a:pt x="0" y="345395"/>
                </a:lnTo>
                <a:lnTo>
                  <a:pt x="3642" y="306229"/>
                </a:lnTo>
                <a:lnTo>
                  <a:pt x="16480" y="264390"/>
                </a:lnTo>
                <a:lnTo>
                  <a:pt x="38000" y="221145"/>
                </a:lnTo>
                <a:lnTo>
                  <a:pt x="67692" y="177762"/>
                </a:lnTo>
                <a:lnTo>
                  <a:pt x="105043" y="135506"/>
                </a:lnTo>
                <a:lnTo>
                  <a:pt x="149543" y="95644"/>
                </a:lnTo>
                <a:close/>
              </a:path>
            </a:pathLst>
          </a:custGeom>
          <a:ln w="38099">
            <a:solidFill>
              <a:srgbClr val="C825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10000" y="3170469"/>
            <a:ext cx="0" cy="2199005"/>
          </a:xfrm>
          <a:custGeom>
            <a:avLst/>
            <a:gdLst/>
            <a:ahLst/>
            <a:cxnLst/>
            <a:rect l="l" t="t" r="r" b="b"/>
            <a:pathLst>
              <a:path h="2199004">
                <a:moveTo>
                  <a:pt x="0" y="2198700"/>
                </a:moveTo>
                <a:lnTo>
                  <a:pt x="0" y="0"/>
                </a:lnTo>
              </a:path>
            </a:pathLst>
          </a:custGeom>
          <a:ln w="38099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10013" y="2836873"/>
            <a:ext cx="1985010" cy="440055"/>
          </a:xfrm>
          <a:custGeom>
            <a:avLst/>
            <a:gdLst/>
            <a:ahLst/>
            <a:cxnLst/>
            <a:rect l="l" t="t" r="r" b="b"/>
            <a:pathLst>
              <a:path w="1985010" h="440054">
                <a:moveTo>
                  <a:pt x="0" y="439499"/>
                </a:moveTo>
                <a:lnTo>
                  <a:pt x="1984799" y="0"/>
                </a:lnTo>
              </a:path>
            </a:pathLst>
          </a:custGeom>
          <a:ln w="38099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36942" y="2016445"/>
            <a:ext cx="1882775" cy="240665"/>
          </a:xfrm>
          <a:custGeom>
            <a:avLst/>
            <a:gdLst/>
            <a:ahLst/>
            <a:cxnLst/>
            <a:rect l="l" t="t" r="r" b="b"/>
            <a:pathLst>
              <a:path w="1882775" h="240664">
                <a:moveTo>
                  <a:pt x="0" y="240299"/>
                </a:moveTo>
                <a:lnTo>
                  <a:pt x="1882499" y="0"/>
                </a:lnTo>
              </a:path>
            </a:pathLst>
          </a:custGeom>
          <a:ln w="38099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50913" y="1991837"/>
            <a:ext cx="1835785" cy="935355"/>
          </a:xfrm>
          <a:custGeom>
            <a:avLst/>
            <a:gdLst/>
            <a:ahLst/>
            <a:cxnLst/>
            <a:rect l="l" t="t" r="r" b="b"/>
            <a:pathLst>
              <a:path w="1835785" h="935355">
                <a:moveTo>
                  <a:pt x="0" y="0"/>
                </a:moveTo>
                <a:lnTo>
                  <a:pt x="1835399" y="935099"/>
                </a:lnTo>
              </a:path>
            </a:pathLst>
          </a:custGeom>
          <a:ln w="38099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66404" y="2079345"/>
            <a:ext cx="1176020" cy="1495425"/>
          </a:xfrm>
          <a:custGeom>
            <a:avLst/>
            <a:gdLst/>
            <a:ahLst/>
            <a:cxnLst/>
            <a:rect l="l" t="t" r="r" b="b"/>
            <a:pathLst>
              <a:path w="1176020" h="1495425">
                <a:moveTo>
                  <a:pt x="0" y="1495199"/>
                </a:moveTo>
                <a:lnTo>
                  <a:pt x="1175699" y="0"/>
                </a:lnTo>
              </a:path>
            </a:pathLst>
          </a:custGeom>
          <a:ln w="38099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39086" y="3615213"/>
            <a:ext cx="833119" cy="1023619"/>
          </a:xfrm>
          <a:custGeom>
            <a:avLst/>
            <a:gdLst/>
            <a:ahLst/>
            <a:cxnLst/>
            <a:rect l="l" t="t" r="r" b="b"/>
            <a:pathLst>
              <a:path w="833120" h="1023620">
                <a:moveTo>
                  <a:pt x="0" y="0"/>
                </a:moveTo>
                <a:lnTo>
                  <a:pt x="832799" y="1023599"/>
                </a:lnTo>
              </a:path>
            </a:pathLst>
          </a:custGeom>
          <a:ln w="38099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706500" y="459320"/>
            <a:ext cx="5911215" cy="7280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00"/>
              </a:lnSpc>
            </a:pPr>
            <a:r>
              <a:rPr sz="1550" spc="150" dirty="0" smtClean="0">
                <a:latin typeface="Calibri"/>
                <a:cs typeface="Calibri"/>
              </a:rPr>
              <a:t>7</a:t>
            </a:r>
            <a:r>
              <a:rPr lang="zh-CN" altLang="en-US" sz="1550" spc="150" dirty="0">
                <a:cs typeface="Calibri"/>
              </a:rPr>
              <a:t>链接</a:t>
            </a:r>
            <a:r>
              <a:rPr lang="en-US" altLang="zh-CN" sz="1550" spc="150" dirty="0">
                <a:cs typeface="Calibri"/>
              </a:rPr>
              <a:t>:</a:t>
            </a:r>
            <a:r>
              <a:rPr lang="zh-CN" altLang="en-US" sz="1550" spc="150" dirty="0">
                <a:cs typeface="Calibri"/>
              </a:rPr>
              <a:t>基础，脊柱，肩</a:t>
            </a:r>
            <a:r>
              <a:rPr lang="zh-CN" altLang="en-US" sz="1550" spc="150" dirty="0" smtClean="0">
                <a:cs typeface="Calibri"/>
              </a:rPr>
              <a:t>，</a:t>
            </a:r>
            <a:r>
              <a:rPr lang="zh-CN" altLang="en-US" sz="1600" dirty="0">
                <a:solidFill>
                  <a:srgbClr val="2E3033"/>
                </a:solidFill>
                <a:latin typeface="Arial" panose="020B0604020202020204" pitchFamily="34" charset="0"/>
              </a:rPr>
              <a:t>肩膀扭</a:t>
            </a:r>
            <a:r>
              <a:rPr lang="zh-CN" altLang="en-US" sz="1550" spc="150" dirty="0" smtClean="0">
                <a:cs typeface="Calibri"/>
              </a:rPr>
              <a:t>，</a:t>
            </a:r>
            <a:r>
              <a:rPr lang="zh-CN" altLang="en-US" sz="1550" spc="150" dirty="0">
                <a:cs typeface="Calibri"/>
              </a:rPr>
              <a:t>前臂，</a:t>
            </a:r>
            <a:r>
              <a:rPr lang="zh-CN" altLang="en-US" sz="1550" spc="150" dirty="0" smtClean="0">
                <a:cs typeface="Calibri"/>
              </a:rPr>
              <a:t>抓手</a:t>
            </a:r>
            <a:endParaRPr lang="en-US" altLang="zh-CN" sz="1550" spc="150" dirty="0" smtClean="0">
              <a:cs typeface="Calibri"/>
            </a:endParaRPr>
          </a:p>
          <a:p>
            <a:pPr marL="12700" marR="5080">
              <a:lnSpc>
                <a:spcPct val="100800"/>
              </a:lnSpc>
            </a:pPr>
            <a:r>
              <a:rPr sz="1550" spc="250" dirty="0" smtClean="0">
                <a:latin typeface="Calibri"/>
                <a:cs typeface="Calibri"/>
              </a:rPr>
              <a:t>6 </a:t>
            </a:r>
            <a:r>
              <a:rPr lang="en-US" altLang="zh-CN" sz="1550" spc="110" dirty="0">
                <a:cs typeface="Calibri"/>
              </a:rPr>
              <a:t>7</a:t>
            </a:r>
            <a:r>
              <a:rPr lang="zh-CN" altLang="en-US" sz="1550" spc="110" dirty="0">
                <a:cs typeface="Calibri"/>
              </a:rPr>
              <a:t>个连杆的关节，所有转动的</a:t>
            </a:r>
            <a:r>
              <a:rPr lang="zh-CN" altLang="en-US" sz="1550" spc="110" dirty="0" smtClean="0">
                <a:cs typeface="Calibri"/>
              </a:rPr>
              <a:t>关节</a:t>
            </a:r>
            <a:endParaRPr lang="en-US" altLang="zh-CN" sz="1550" spc="110" dirty="0" smtClean="0">
              <a:cs typeface="Calibri"/>
            </a:endParaRPr>
          </a:p>
          <a:p>
            <a:pPr marL="12700" marR="5080">
              <a:lnSpc>
                <a:spcPct val="100800"/>
              </a:lnSpc>
            </a:pPr>
            <a:r>
              <a:rPr sz="1550" spc="195" dirty="0" smtClean="0">
                <a:latin typeface="Calibri"/>
                <a:cs typeface="Calibri"/>
              </a:rPr>
              <a:t>6(7-1</a:t>
            </a:r>
            <a:r>
              <a:rPr sz="1550" spc="195" dirty="0">
                <a:latin typeface="Calibri"/>
                <a:cs typeface="Calibri"/>
              </a:rPr>
              <a:t>) </a:t>
            </a:r>
            <a:r>
              <a:rPr sz="1550" spc="505" dirty="0">
                <a:latin typeface="Calibri"/>
                <a:cs typeface="Calibri"/>
              </a:rPr>
              <a:t>–</a:t>
            </a:r>
            <a:r>
              <a:rPr sz="1550" spc="-160" dirty="0">
                <a:latin typeface="Calibri"/>
                <a:cs typeface="Calibri"/>
              </a:rPr>
              <a:t> </a:t>
            </a:r>
            <a:r>
              <a:rPr sz="1550" spc="180" dirty="0">
                <a:latin typeface="Calibri"/>
                <a:cs typeface="Calibri"/>
              </a:rPr>
              <a:t>6(5) </a:t>
            </a:r>
            <a:r>
              <a:rPr sz="1550" spc="280" dirty="0">
                <a:latin typeface="Calibri"/>
                <a:cs typeface="Calibri"/>
              </a:rPr>
              <a:t>= </a:t>
            </a:r>
            <a:r>
              <a:rPr sz="1550" spc="250" dirty="0" smtClean="0">
                <a:latin typeface="Calibri"/>
                <a:cs typeface="Calibri"/>
              </a:rPr>
              <a:t>6</a:t>
            </a:r>
            <a:r>
              <a:rPr lang="en-US" sz="1550" spc="250" dirty="0">
                <a:latin typeface="Calibri"/>
                <a:cs typeface="Calibri"/>
              </a:rPr>
              <a:t> </a:t>
            </a:r>
            <a:r>
              <a:rPr lang="zh-CN" altLang="en-US" sz="1550" spc="250" dirty="0" smtClean="0">
                <a:latin typeface="Calibri"/>
                <a:cs typeface="Calibri"/>
              </a:rPr>
              <a:t>自由度</a:t>
            </a:r>
            <a:endParaRPr sz="1550" dirty="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86423" y="645255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15" dirty="0">
                <a:solidFill>
                  <a:srgbClr val="0A1B55"/>
                </a:solidFill>
                <a:latin typeface="Arial"/>
                <a:cs typeface="Arial"/>
              </a:rPr>
              <a:t>Robo1x-1.5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10" dirty="0"/>
              <a:t>7</a:t>
            </a:fld>
            <a:endParaRPr spc="-1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48145" y="5051516"/>
            <a:ext cx="958850" cy="0"/>
          </a:xfrm>
          <a:custGeom>
            <a:avLst/>
            <a:gdLst/>
            <a:ahLst/>
            <a:cxnLst/>
            <a:rect l="l" t="t" r="r" b="b"/>
            <a:pathLst>
              <a:path w="958850">
                <a:moveTo>
                  <a:pt x="0" y="0"/>
                </a:moveTo>
                <a:lnTo>
                  <a:pt x="95849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22226" y="4641207"/>
            <a:ext cx="410845" cy="410845"/>
          </a:xfrm>
          <a:custGeom>
            <a:avLst/>
            <a:gdLst/>
            <a:ahLst/>
            <a:cxnLst/>
            <a:rect l="l" t="t" r="r" b="b"/>
            <a:pathLst>
              <a:path w="410844" h="410845">
                <a:moveTo>
                  <a:pt x="0" y="205199"/>
                </a:moveTo>
                <a:lnTo>
                  <a:pt x="5419" y="158149"/>
                </a:lnTo>
                <a:lnTo>
                  <a:pt x="20856" y="114958"/>
                </a:lnTo>
                <a:lnTo>
                  <a:pt x="45080" y="76857"/>
                </a:lnTo>
                <a:lnTo>
                  <a:pt x="76857" y="45080"/>
                </a:lnTo>
                <a:lnTo>
                  <a:pt x="114958" y="20856"/>
                </a:lnTo>
                <a:lnTo>
                  <a:pt x="158149" y="5419"/>
                </a:lnTo>
                <a:lnTo>
                  <a:pt x="205199" y="0"/>
                </a:lnTo>
                <a:lnTo>
                  <a:pt x="245419" y="3979"/>
                </a:lnTo>
                <a:lnTo>
                  <a:pt x="283726" y="15619"/>
                </a:lnTo>
                <a:lnTo>
                  <a:pt x="319045" y="34476"/>
                </a:lnTo>
                <a:lnTo>
                  <a:pt x="350298" y="60101"/>
                </a:lnTo>
                <a:lnTo>
                  <a:pt x="375923" y="91354"/>
                </a:lnTo>
                <a:lnTo>
                  <a:pt x="394780" y="126673"/>
                </a:lnTo>
                <a:lnTo>
                  <a:pt x="406420" y="164980"/>
                </a:lnTo>
                <a:lnTo>
                  <a:pt x="410399" y="205199"/>
                </a:lnTo>
                <a:lnTo>
                  <a:pt x="404980" y="252250"/>
                </a:lnTo>
                <a:lnTo>
                  <a:pt x="389543" y="295441"/>
                </a:lnTo>
                <a:lnTo>
                  <a:pt x="365319" y="333542"/>
                </a:lnTo>
                <a:lnTo>
                  <a:pt x="333542" y="365319"/>
                </a:lnTo>
                <a:lnTo>
                  <a:pt x="295441" y="389543"/>
                </a:lnTo>
                <a:lnTo>
                  <a:pt x="252250" y="404980"/>
                </a:lnTo>
                <a:lnTo>
                  <a:pt x="205199" y="410399"/>
                </a:lnTo>
                <a:lnTo>
                  <a:pt x="158149" y="404980"/>
                </a:lnTo>
                <a:lnTo>
                  <a:pt x="114958" y="389543"/>
                </a:lnTo>
                <a:lnTo>
                  <a:pt x="76857" y="365319"/>
                </a:lnTo>
                <a:lnTo>
                  <a:pt x="45080" y="333542"/>
                </a:lnTo>
                <a:lnTo>
                  <a:pt x="20856" y="295441"/>
                </a:lnTo>
                <a:lnTo>
                  <a:pt x="5419" y="252250"/>
                </a:lnTo>
                <a:lnTo>
                  <a:pt x="0" y="20519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39460" y="3181803"/>
            <a:ext cx="409575" cy="410209"/>
          </a:xfrm>
          <a:custGeom>
            <a:avLst/>
            <a:gdLst/>
            <a:ahLst/>
            <a:cxnLst/>
            <a:rect l="l" t="t" r="r" b="b"/>
            <a:pathLst>
              <a:path w="409575" h="410210">
                <a:moveTo>
                  <a:pt x="105367" y="25567"/>
                </a:moveTo>
                <a:lnTo>
                  <a:pt x="149132" y="7467"/>
                </a:lnTo>
                <a:lnTo>
                  <a:pt x="194386" y="0"/>
                </a:lnTo>
                <a:lnTo>
                  <a:pt x="239453" y="2684"/>
                </a:lnTo>
                <a:lnTo>
                  <a:pt x="282660" y="15042"/>
                </a:lnTo>
                <a:lnTo>
                  <a:pt x="322331" y="36595"/>
                </a:lnTo>
                <a:lnTo>
                  <a:pt x="356791" y="66862"/>
                </a:lnTo>
                <a:lnTo>
                  <a:pt x="384367" y="105367"/>
                </a:lnTo>
                <a:lnTo>
                  <a:pt x="400409" y="142461"/>
                </a:lnTo>
                <a:lnTo>
                  <a:pt x="408826" y="181601"/>
                </a:lnTo>
                <a:lnTo>
                  <a:pt x="409483" y="221632"/>
                </a:lnTo>
                <a:lnTo>
                  <a:pt x="402249" y="261394"/>
                </a:lnTo>
                <a:lnTo>
                  <a:pt x="387364" y="298967"/>
                </a:lnTo>
                <a:lnTo>
                  <a:pt x="365638" y="332595"/>
                </a:lnTo>
                <a:lnTo>
                  <a:pt x="337798" y="361366"/>
                </a:lnTo>
                <a:lnTo>
                  <a:pt x="304567" y="384367"/>
                </a:lnTo>
                <a:lnTo>
                  <a:pt x="260801" y="402466"/>
                </a:lnTo>
                <a:lnTo>
                  <a:pt x="215547" y="409934"/>
                </a:lnTo>
                <a:lnTo>
                  <a:pt x="170480" y="407249"/>
                </a:lnTo>
                <a:lnTo>
                  <a:pt x="127273" y="394891"/>
                </a:lnTo>
                <a:lnTo>
                  <a:pt x="87602" y="373339"/>
                </a:lnTo>
                <a:lnTo>
                  <a:pt x="53142" y="343071"/>
                </a:lnTo>
                <a:lnTo>
                  <a:pt x="25567" y="304567"/>
                </a:lnTo>
                <a:lnTo>
                  <a:pt x="7467" y="260801"/>
                </a:lnTo>
                <a:lnTo>
                  <a:pt x="0" y="215548"/>
                </a:lnTo>
                <a:lnTo>
                  <a:pt x="2684" y="170480"/>
                </a:lnTo>
                <a:lnTo>
                  <a:pt x="15042" y="127274"/>
                </a:lnTo>
                <a:lnTo>
                  <a:pt x="36594" y="87603"/>
                </a:lnTo>
                <a:lnTo>
                  <a:pt x="66862" y="53142"/>
                </a:lnTo>
                <a:lnTo>
                  <a:pt x="105367" y="25567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97719" y="3386601"/>
            <a:ext cx="1696720" cy="1459865"/>
          </a:xfrm>
          <a:custGeom>
            <a:avLst/>
            <a:gdLst/>
            <a:ahLst/>
            <a:cxnLst/>
            <a:rect l="l" t="t" r="r" b="b"/>
            <a:pathLst>
              <a:path w="1696720" h="1459864">
                <a:moveTo>
                  <a:pt x="0" y="1204499"/>
                </a:moveTo>
                <a:lnTo>
                  <a:pt x="1489800" y="0"/>
                </a:lnTo>
                <a:lnTo>
                  <a:pt x="1696200" y="255299"/>
                </a:lnTo>
                <a:lnTo>
                  <a:pt x="206399" y="1459799"/>
                </a:lnTo>
                <a:lnTo>
                  <a:pt x="0" y="120449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65668" y="3340276"/>
            <a:ext cx="1899285" cy="1022350"/>
          </a:xfrm>
          <a:custGeom>
            <a:avLst/>
            <a:gdLst/>
            <a:ahLst/>
            <a:cxnLst/>
            <a:rect l="l" t="t" r="r" b="b"/>
            <a:pathLst>
              <a:path w="1899284" h="1022350">
                <a:moveTo>
                  <a:pt x="122999" y="0"/>
                </a:moveTo>
                <a:lnTo>
                  <a:pt x="1899000" y="717899"/>
                </a:lnTo>
                <a:lnTo>
                  <a:pt x="1776000" y="1022099"/>
                </a:lnTo>
                <a:lnTo>
                  <a:pt x="0" y="304199"/>
                </a:lnTo>
                <a:lnTo>
                  <a:pt x="122999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786423" y="645255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15" dirty="0">
                <a:solidFill>
                  <a:srgbClr val="0A1B55"/>
                </a:solidFill>
                <a:latin typeface="Arial"/>
                <a:cs typeface="Arial"/>
              </a:rPr>
              <a:t>Robo1x-1.5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10" dirty="0"/>
              <a:t>8</a:t>
            </a:fld>
            <a:endParaRPr spc="-1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48145" y="5051516"/>
            <a:ext cx="4996180" cy="0"/>
          </a:xfrm>
          <a:custGeom>
            <a:avLst/>
            <a:gdLst/>
            <a:ahLst/>
            <a:cxnLst/>
            <a:rect l="l" t="t" r="r" b="b"/>
            <a:pathLst>
              <a:path w="4996180">
                <a:moveTo>
                  <a:pt x="0" y="0"/>
                </a:moveTo>
                <a:lnTo>
                  <a:pt x="499589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22845" y="4643242"/>
            <a:ext cx="410845" cy="410209"/>
          </a:xfrm>
          <a:custGeom>
            <a:avLst/>
            <a:gdLst/>
            <a:ahLst/>
            <a:cxnLst/>
            <a:rect l="l" t="t" r="r" b="b"/>
            <a:pathLst>
              <a:path w="410844" h="410210">
                <a:moveTo>
                  <a:pt x="22461" y="297797"/>
                </a:moveTo>
                <a:lnTo>
                  <a:pt x="5893" y="253441"/>
                </a:lnTo>
                <a:lnTo>
                  <a:pt x="0" y="207967"/>
                </a:lnTo>
                <a:lnTo>
                  <a:pt x="4243" y="163030"/>
                </a:lnTo>
                <a:lnTo>
                  <a:pt x="18088" y="120288"/>
                </a:lnTo>
                <a:lnTo>
                  <a:pt x="40997" y="81397"/>
                </a:lnTo>
                <a:lnTo>
                  <a:pt x="72433" y="48015"/>
                </a:lnTo>
                <a:lnTo>
                  <a:pt x="111861" y="21797"/>
                </a:lnTo>
                <a:lnTo>
                  <a:pt x="149479" y="7053"/>
                </a:lnTo>
                <a:lnTo>
                  <a:pt x="188879" y="0"/>
                </a:lnTo>
                <a:lnTo>
                  <a:pt x="228898" y="729"/>
                </a:lnTo>
                <a:lnTo>
                  <a:pt x="268376" y="9335"/>
                </a:lnTo>
                <a:lnTo>
                  <a:pt x="305402" y="25510"/>
                </a:lnTo>
                <a:lnTo>
                  <a:pt x="338249" y="48382"/>
                </a:lnTo>
                <a:lnTo>
                  <a:pt x="366031" y="77197"/>
                </a:lnTo>
                <a:lnTo>
                  <a:pt x="387861" y="111197"/>
                </a:lnTo>
                <a:lnTo>
                  <a:pt x="404428" y="155552"/>
                </a:lnTo>
                <a:lnTo>
                  <a:pt x="410322" y="201027"/>
                </a:lnTo>
                <a:lnTo>
                  <a:pt x="406078" y="245963"/>
                </a:lnTo>
                <a:lnTo>
                  <a:pt x="392233" y="288705"/>
                </a:lnTo>
                <a:lnTo>
                  <a:pt x="369324" y="327596"/>
                </a:lnTo>
                <a:lnTo>
                  <a:pt x="337888" y="360979"/>
                </a:lnTo>
                <a:lnTo>
                  <a:pt x="298461" y="387197"/>
                </a:lnTo>
                <a:lnTo>
                  <a:pt x="254105" y="403764"/>
                </a:lnTo>
                <a:lnTo>
                  <a:pt x="208631" y="409658"/>
                </a:lnTo>
                <a:lnTo>
                  <a:pt x="163694" y="405414"/>
                </a:lnTo>
                <a:lnTo>
                  <a:pt x="120952" y="391569"/>
                </a:lnTo>
                <a:lnTo>
                  <a:pt x="82061" y="368660"/>
                </a:lnTo>
                <a:lnTo>
                  <a:pt x="48679" y="337224"/>
                </a:lnTo>
                <a:lnTo>
                  <a:pt x="22461" y="297797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77315" y="2516603"/>
            <a:ext cx="409575" cy="408940"/>
          </a:xfrm>
          <a:custGeom>
            <a:avLst/>
            <a:gdLst/>
            <a:ahLst/>
            <a:cxnLst/>
            <a:rect l="l" t="t" r="r" b="b"/>
            <a:pathLst>
              <a:path w="409575" h="408939">
                <a:moveTo>
                  <a:pt x="34180" y="89980"/>
                </a:moveTo>
                <a:lnTo>
                  <a:pt x="64919" y="53966"/>
                </a:lnTo>
                <a:lnTo>
                  <a:pt x="101817" y="26741"/>
                </a:lnTo>
                <a:lnTo>
                  <a:pt x="143165" y="8641"/>
                </a:lnTo>
                <a:lnTo>
                  <a:pt x="187254" y="0"/>
                </a:lnTo>
                <a:lnTo>
                  <a:pt x="232376" y="1152"/>
                </a:lnTo>
                <a:lnTo>
                  <a:pt x="276821" y="12434"/>
                </a:lnTo>
                <a:lnTo>
                  <a:pt x="318880" y="34180"/>
                </a:lnTo>
                <a:lnTo>
                  <a:pt x="350030" y="59914"/>
                </a:lnTo>
                <a:lnTo>
                  <a:pt x="375320" y="90938"/>
                </a:lnTo>
                <a:lnTo>
                  <a:pt x="394106" y="126281"/>
                </a:lnTo>
                <a:lnTo>
                  <a:pt x="405744" y="164974"/>
                </a:lnTo>
                <a:lnTo>
                  <a:pt x="409573" y="205196"/>
                </a:lnTo>
                <a:lnTo>
                  <a:pt x="405519" y="245016"/>
                </a:lnTo>
                <a:lnTo>
                  <a:pt x="393811" y="283292"/>
                </a:lnTo>
                <a:lnTo>
                  <a:pt x="374680" y="318880"/>
                </a:lnTo>
                <a:lnTo>
                  <a:pt x="343941" y="354894"/>
                </a:lnTo>
                <a:lnTo>
                  <a:pt x="307044" y="382119"/>
                </a:lnTo>
                <a:lnTo>
                  <a:pt x="265695" y="400219"/>
                </a:lnTo>
                <a:lnTo>
                  <a:pt x="221606" y="408861"/>
                </a:lnTo>
                <a:lnTo>
                  <a:pt x="176485" y="407708"/>
                </a:lnTo>
                <a:lnTo>
                  <a:pt x="132040" y="396426"/>
                </a:lnTo>
                <a:lnTo>
                  <a:pt x="89980" y="374680"/>
                </a:lnTo>
                <a:lnTo>
                  <a:pt x="53966" y="343941"/>
                </a:lnTo>
                <a:lnTo>
                  <a:pt x="26741" y="307044"/>
                </a:lnTo>
                <a:lnTo>
                  <a:pt x="8641" y="265696"/>
                </a:lnTo>
                <a:lnTo>
                  <a:pt x="0" y="221606"/>
                </a:lnTo>
                <a:lnTo>
                  <a:pt x="1152" y="176485"/>
                </a:lnTo>
                <a:lnTo>
                  <a:pt x="12434" y="132040"/>
                </a:lnTo>
                <a:lnTo>
                  <a:pt x="34180" y="8998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74521" y="2837854"/>
            <a:ext cx="1078865" cy="1884045"/>
          </a:xfrm>
          <a:custGeom>
            <a:avLst/>
            <a:gdLst/>
            <a:ahLst/>
            <a:cxnLst/>
            <a:rect l="l" t="t" r="r" b="b"/>
            <a:pathLst>
              <a:path w="1078864" h="1884045">
                <a:moveTo>
                  <a:pt x="0" y="1750499"/>
                </a:moveTo>
                <a:lnTo>
                  <a:pt x="778499" y="0"/>
                </a:lnTo>
                <a:lnTo>
                  <a:pt x="1078499" y="133499"/>
                </a:lnTo>
                <a:lnTo>
                  <a:pt x="299999" y="1883999"/>
                </a:lnTo>
                <a:lnTo>
                  <a:pt x="0" y="175049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78177" y="2399340"/>
            <a:ext cx="1938020" cy="496570"/>
          </a:xfrm>
          <a:custGeom>
            <a:avLst/>
            <a:gdLst/>
            <a:ahLst/>
            <a:cxnLst/>
            <a:rect l="l" t="t" r="r" b="b"/>
            <a:pathLst>
              <a:path w="1938020" h="496569">
                <a:moveTo>
                  <a:pt x="0" y="169199"/>
                </a:moveTo>
                <a:lnTo>
                  <a:pt x="1908299" y="0"/>
                </a:lnTo>
                <a:lnTo>
                  <a:pt x="1937399" y="326999"/>
                </a:lnTo>
                <a:lnTo>
                  <a:pt x="29099" y="496199"/>
                </a:lnTo>
                <a:lnTo>
                  <a:pt x="0" y="16919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20953" y="2357530"/>
            <a:ext cx="410845" cy="410209"/>
          </a:xfrm>
          <a:custGeom>
            <a:avLst/>
            <a:gdLst/>
            <a:ahLst/>
            <a:cxnLst/>
            <a:rect l="l" t="t" r="r" b="b"/>
            <a:pathLst>
              <a:path w="410845" h="410210">
                <a:moveTo>
                  <a:pt x="22461" y="297797"/>
                </a:moveTo>
                <a:lnTo>
                  <a:pt x="5893" y="253441"/>
                </a:lnTo>
                <a:lnTo>
                  <a:pt x="0" y="207967"/>
                </a:lnTo>
                <a:lnTo>
                  <a:pt x="4243" y="163030"/>
                </a:lnTo>
                <a:lnTo>
                  <a:pt x="18088" y="120288"/>
                </a:lnTo>
                <a:lnTo>
                  <a:pt x="40997" y="81397"/>
                </a:lnTo>
                <a:lnTo>
                  <a:pt x="72433" y="48015"/>
                </a:lnTo>
                <a:lnTo>
                  <a:pt x="111861" y="21797"/>
                </a:lnTo>
                <a:lnTo>
                  <a:pt x="149479" y="7053"/>
                </a:lnTo>
                <a:lnTo>
                  <a:pt x="188879" y="0"/>
                </a:lnTo>
                <a:lnTo>
                  <a:pt x="228898" y="729"/>
                </a:lnTo>
                <a:lnTo>
                  <a:pt x="268376" y="9335"/>
                </a:lnTo>
                <a:lnTo>
                  <a:pt x="305402" y="25510"/>
                </a:lnTo>
                <a:lnTo>
                  <a:pt x="338249" y="48382"/>
                </a:lnTo>
                <a:lnTo>
                  <a:pt x="366031" y="77196"/>
                </a:lnTo>
                <a:lnTo>
                  <a:pt x="387861" y="111197"/>
                </a:lnTo>
                <a:lnTo>
                  <a:pt x="404428" y="155552"/>
                </a:lnTo>
                <a:lnTo>
                  <a:pt x="410322" y="201027"/>
                </a:lnTo>
                <a:lnTo>
                  <a:pt x="406078" y="245963"/>
                </a:lnTo>
                <a:lnTo>
                  <a:pt x="392233" y="288705"/>
                </a:lnTo>
                <a:lnTo>
                  <a:pt x="369324" y="327596"/>
                </a:lnTo>
                <a:lnTo>
                  <a:pt x="337888" y="360979"/>
                </a:lnTo>
                <a:lnTo>
                  <a:pt x="298461" y="387197"/>
                </a:lnTo>
                <a:lnTo>
                  <a:pt x="254105" y="403764"/>
                </a:lnTo>
                <a:lnTo>
                  <a:pt x="208631" y="409658"/>
                </a:lnTo>
                <a:lnTo>
                  <a:pt x="163694" y="405414"/>
                </a:lnTo>
                <a:lnTo>
                  <a:pt x="120952" y="391569"/>
                </a:lnTo>
                <a:lnTo>
                  <a:pt x="82061" y="368660"/>
                </a:lnTo>
                <a:lnTo>
                  <a:pt x="48679" y="337224"/>
                </a:lnTo>
                <a:lnTo>
                  <a:pt x="22461" y="297797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89804" y="2453253"/>
            <a:ext cx="2075180" cy="934085"/>
          </a:xfrm>
          <a:custGeom>
            <a:avLst/>
            <a:gdLst/>
            <a:ahLst/>
            <a:cxnLst/>
            <a:rect l="l" t="t" r="r" b="b"/>
            <a:pathLst>
              <a:path w="2075179" h="934085">
                <a:moveTo>
                  <a:pt x="1976400" y="933599"/>
                </a:moveTo>
                <a:lnTo>
                  <a:pt x="0" y="313199"/>
                </a:lnTo>
                <a:lnTo>
                  <a:pt x="98399" y="0"/>
                </a:lnTo>
                <a:lnTo>
                  <a:pt x="2074800" y="620399"/>
                </a:lnTo>
                <a:lnTo>
                  <a:pt x="1976400" y="933599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786423" y="645255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15" dirty="0">
                <a:solidFill>
                  <a:srgbClr val="0A1B55"/>
                </a:solidFill>
                <a:latin typeface="Arial"/>
                <a:cs typeface="Arial"/>
              </a:rPr>
              <a:t>Robo1x-1.5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10" dirty="0"/>
              <a:t>9</a:t>
            </a:fld>
            <a:endParaRPr spc="-1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</TotalTime>
  <Words>1431</Words>
  <Application>Microsoft Office PowerPoint</Application>
  <PresentationFormat>全屏显示(4:3)</PresentationFormat>
  <Paragraphs>1067</Paragraphs>
  <Slides>63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75" baseType="lpstr">
      <vt:lpstr>Arial Unicode MS</vt:lpstr>
      <vt:lpstr>宋体</vt:lpstr>
      <vt:lpstr>Arial</vt:lpstr>
      <vt:lpstr>Arial</vt:lpstr>
      <vt:lpstr>Arial Narrow</vt:lpstr>
      <vt:lpstr>Calibri</vt:lpstr>
      <vt:lpstr>Cambria Math</vt:lpstr>
      <vt:lpstr>Gill Sans MT</vt:lpstr>
      <vt:lpstr>Palatino Linotype</vt:lpstr>
      <vt:lpstr>Times New Roman</vt:lpstr>
      <vt:lpstr>Wingdings</vt:lpstr>
      <vt:lpstr>Office Theme</vt:lpstr>
      <vt:lpstr>机器人: 基本原理</vt:lpstr>
      <vt:lpstr>目标</vt:lpstr>
      <vt:lpstr>通用接头示例</vt:lpstr>
      <vt:lpstr>            自由度</vt:lpstr>
      <vt:lpstr>            自由度</vt:lpstr>
      <vt:lpstr>PowerPoint 演示文稿</vt:lpstr>
      <vt:lpstr>PowerPoint 演示文稿</vt:lpstr>
      <vt:lpstr>PowerPoint 演示文稿</vt:lpstr>
      <vt:lpstr>PowerPoint 演示文稿</vt:lpstr>
      <vt:lpstr>      4连杆</vt:lpstr>
      <vt:lpstr>     四杆联动</vt:lpstr>
      <vt:lpstr>    平行四杆</vt:lpstr>
      <vt:lpstr>PowerPoint 演示文稿</vt:lpstr>
      <vt:lpstr>      更复杂的连接</vt:lpstr>
      <vt:lpstr>               异常</vt:lpstr>
      <vt:lpstr>机器人: 基本原理</vt:lpstr>
      <vt:lpstr>    正向运动学</vt:lpstr>
      <vt:lpstr>        标记约束</vt:lpstr>
      <vt:lpstr>        标记约束</vt:lpstr>
      <vt:lpstr>            平面正向运动学</vt:lpstr>
      <vt:lpstr>           平面正向运动学</vt:lpstr>
      <vt:lpstr>            平面正向运动学</vt:lpstr>
      <vt:lpstr>3D 6DOF 链接/关节</vt:lpstr>
      <vt:lpstr>3D 6DOF 链接/关节</vt:lpstr>
      <vt:lpstr>       3D 6DOF转换</vt:lpstr>
      <vt:lpstr>Denavit-Hartenberg公约</vt:lpstr>
      <vt:lpstr>DH 举例</vt:lpstr>
      <vt:lpstr>     DH链接转换</vt:lpstr>
      <vt:lpstr>     DH框架布置规则</vt:lpstr>
      <vt:lpstr>     DH参数</vt:lpstr>
      <vt:lpstr>        DH 举例</vt:lpstr>
      <vt:lpstr>DH 进程</vt:lpstr>
      <vt:lpstr>特别案例</vt:lpstr>
      <vt:lpstr>机器人: 基本原理</vt:lpstr>
      <vt:lpstr>3连杆式机器人DH参数</vt:lpstr>
      <vt:lpstr>链接1:转动关节</vt:lpstr>
      <vt:lpstr>链接2:移动关节</vt:lpstr>
      <vt:lpstr>链接3:移动关节</vt:lpstr>
      <vt:lpstr>  末端执行器的变换</vt:lpstr>
      <vt:lpstr>球形腕DH参数</vt:lpstr>
      <vt:lpstr>链接4:转动关节</vt:lpstr>
      <vt:lpstr>链接5:转动关节</vt:lpstr>
      <vt:lpstr>链接6:转动关节</vt:lpstr>
      <vt:lpstr>  末端执行器的变换</vt:lpstr>
      <vt:lpstr>   末端执行器的变换</vt:lpstr>
      <vt:lpstr> 最后的变换</vt:lpstr>
      <vt:lpstr>斯坦福机械手臂(RRP) DH参数</vt:lpstr>
      <vt:lpstr>  链接1:转动关节</vt:lpstr>
      <vt:lpstr>   链接2:转动关节</vt:lpstr>
      <vt:lpstr>   链接3:移动关节</vt:lpstr>
      <vt:lpstr>链接 1-3:棱柱型关节</vt:lpstr>
      <vt:lpstr>链接 1-3:棱柱型关节</vt:lpstr>
      <vt:lpstr>PowerPoint 演示文稿</vt:lpstr>
      <vt:lpstr>斯坦福机械手臂变换</vt:lpstr>
      <vt:lpstr>            标准配置</vt:lpstr>
      <vt:lpstr>            标准配置</vt:lpstr>
      <vt:lpstr>SCARA 机器人手臂</vt:lpstr>
      <vt:lpstr>SCARA 手臂DH参数</vt:lpstr>
      <vt:lpstr>链接 1: z-轴转动关节</vt:lpstr>
      <vt:lpstr>链接 2: z-轴转动关节</vt:lpstr>
      <vt:lpstr>链接 3:移动关节</vt:lpstr>
      <vt:lpstr>链接 4: z-轴转动关节</vt:lpstr>
      <vt:lpstr>  末端执行器的变换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机器人: 基本原理</dc:title>
  <cp:lastModifiedBy>安传旭</cp:lastModifiedBy>
  <cp:revision>16</cp:revision>
  <dcterms:created xsi:type="dcterms:W3CDTF">2017-08-08T11:10:08Z</dcterms:created>
  <dcterms:modified xsi:type="dcterms:W3CDTF">2017-08-29T02:14:24Z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